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Arimo" panose="020B0604020202020204" charset="0"/>
      <p:regular r:id="rId22"/>
    </p:embeddedFont>
    <p:embeddedFont>
      <p:font typeface="Calibri" panose="020F0502020204030204" pitchFamily="34" charset="0"/>
      <p:regular r:id="rId23"/>
      <p:bold r:id="rId24"/>
      <p:italic r:id="rId25"/>
      <p:boldItalic r:id="rId26"/>
    </p:embeddedFont>
    <p:embeddedFont>
      <p:font typeface="IBM Plex Sans" panose="020B0604020202020204" charset="0"/>
      <p:regular r:id="rId27"/>
    </p:embeddedFont>
    <p:embeddedFont>
      <p:font typeface="IBM Plex Sans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39" t="5540" r="18345" b="6856"/>
          <a:stretch>
            <a:fillRect/>
          </a:stretch>
        </p:blipFill>
        <p:spPr>
          <a:xfrm>
            <a:off x="0" y="0"/>
            <a:ext cx="18288000" cy="10287000"/>
          </a:xfrm>
          <a:prstGeom prst="rect">
            <a:avLst/>
          </a:prstGeom>
        </p:spPr>
      </p:pic>
      <p:sp>
        <p:nvSpPr>
          <p:cNvPr id="3" name="AutoShape 3"/>
          <p:cNvSpPr/>
          <p:nvPr/>
        </p:nvSpPr>
        <p:spPr>
          <a:xfrm>
            <a:off x="476779" y="754612"/>
            <a:ext cx="551921" cy="0"/>
          </a:xfrm>
          <a:prstGeom prst="line">
            <a:avLst/>
          </a:prstGeom>
          <a:ln w="57150" cap="flat">
            <a:solidFill>
              <a:srgbClr val="FFFFFF"/>
            </a:solidFill>
            <a:prstDash val="solid"/>
            <a:headEnd type="none" w="sm" len="sm"/>
            <a:tailEnd type="none" w="sm" len="sm"/>
          </a:ln>
        </p:spPr>
      </p:sp>
      <p:grpSp>
        <p:nvGrpSpPr>
          <p:cNvPr id="4" name="Group 4"/>
          <p:cNvGrpSpPr/>
          <p:nvPr/>
        </p:nvGrpSpPr>
        <p:grpSpPr>
          <a:xfrm>
            <a:off x="752739" y="3323774"/>
            <a:ext cx="10591878" cy="6501202"/>
            <a:chOff x="0" y="0"/>
            <a:chExt cx="14122504" cy="8668269"/>
          </a:xfrm>
        </p:grpSpPr>
        <p:grpSp>
          <p:nvGrpSpPr>
            <p:cNvPr id="5" name="Group 5"/>
            <p:cNvGrpSpPr/>
            <p:nvPr/>
          </p:nvGrpSpPr>
          <p:grpSpPr>
            <a:xfrm>
              <a:off x="0" y="0"/>
              <a:ext cx="14122504" cy="8668269"/>
              <a:chOff x="0" y="0"/>
              <a:chExt cx="2789630" cy="1712251"/>
            </a:xfrm>
          </p:grpSpPr>
          <p:sp>
            <p:nvSpPr>
              <p:cNvPr id="6" name="Freeform 6"/>
              <p:cNvSpPr/>
              <p:nvPr/>
            </p:nvSpPr>
            <p:spPr>
              <a:xfrm>
                <a:off x="0" y="0"/>
                <a:ext cx="2789630" cy="1712251"/>
              </a:xfrm>
              <a:custGeom>
                <a:avLst/>
                <a:gdLst/>
                <a:ahLst/>
                <a:cxnLst/>
                <a:rect l="l" t="t" r="r" b="b"/>
                <a:pathLst>
                  <a:path w="2789630" h="1712251">
                    <a:moveTo>
                      <a:pt x="0" y="0"/>
                    </a:moveTo>
                    <a:lnTo>
                      <a:pt x="2789630" y="0"/>
                    </a:lnTo>
                    <a:lnTo>
                      <a:pt x="2789630" y="1712251"/>
                    </a:lnTo>
                    <a:lnTo>
                      <a:pt x="0" y="1712251"/>
                    </a:lnTo>
                    <a:close/>
                  </a:path>
                </a:pathLst>
              </a:custGeom>
              <a:solidFill>
                <a:srgbClr val="13538A">
                  <a:alpha val="36863"/>
                </a:srgbClr>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939"/>
                  </a:lnSpc>
                </a:pPr>
                <a:endParaRPr/>
              </a:p>
            </p:txBody>
          </p:sp>
        </p:grpSp>
        <p:sp>
          <p:nvSpPr>
            <p:cNvPr id="8" name="TextBox 8"/>
            <p:cNvSpPr txBox="1"/>
            <p:nvPr/>
          </p:nvSpPr>
          <p:spPr>
            <a:xfrm>
              <a:off x="367948" y="767632"/>
              <a:ext cx="12502599" cy="6002435"/>
            </a:xfrm>
            <a:prstGeom prst="rect">
              <a:avLst/>
            </a:prstGeom>
          </p:spPr>
          <p:txBody>
            <a:bodyPr lIns="0" tIns="0" rIns="0" bIns="0" rtlCol="0" anchor="t">
              <a:spAutoFit/>
            </a:bodyPr>
            <a:lstStyle/>
            <a:p>
              <a:pPr algn="ctr">
                <a:lnSpc>
                  <a:spcPts val="5886"/>
                </a:lnSpc>
              </a:pPr>
              <a:r>
                <a:rPr lang="en-US" sz="5351">
                  <a:solidFill>
                    <a:srgbClr val="FFFFFF"/>
                  </a:solidFill>
                  <a:latin typeface="IBM Plex Sans Bold"/>
                </a:rPr>
                <a:t>CHỦ ĐỀ :ÁP DỤNG MÔ HÌNH AGILE ĐỂ HOÀN THÀNH TÀI LIỆU ĐẶC TẢ CHO WEBSITE BÁN SÁCH CỦA NHÀ SÁCH NHÃ NAM</a:t>
              </a:r>
            </a:p>
            <a:p>
              <a:pPr>
                <a:lnSpc>
                  <a:spcPts val="5886"/>
                </a:lnSpc>
              </a:pPr>
              <a:endParaRPr lang="en-US" sz="5351">
                <a:solidFill>
                  <a:srgbClr val="FFFFFF"/>
                </a:solidFill>
                <a:latin typeface="IBM Plex Sans Bold"/>
              </a:endParaRPr>
            </a:p>
          </p:txBody>
        </p:sp>
        <p:sp>
          <p:nvSpPr>
            <p:cNvPr id="9" name="TextBox 9"/>
            <p:cNvSpPr txBox="1"/>
            <p:nvPr/>
          </p:nvSpPr>
          <p:spPr>
            <a:xfrm>
              <a:off x="367948" y="5717988"/>
              <a:ext cx="12837116" cy="766096"/>
            </a:xfrm>
            <a:prstGeom prst="rect">
              <a:avLst/>
            </a:prstGeom>
          </p:spPr>
          <p:txBody>
            <a:bodyPr lIns="0" tIns="0" rIns="0" bIns="0" rtlCol="0" anchor="t">
              <a:spAutoFit/>
            </a:bodyPr>
            <a:lstStyle/>
            <a:p>
              <a:pPr algn="ctr">
                <a:lnSpc>
                  <a:spcPts val="4393"/>
                </a:lnSpc>
              </a:pPr>
              <a:r>
                <a:rPr lang="en-US" sz="3994">
                  <a:solidFill>
                    <a:srgbClr val="3EDAD8"/>
                  </a:solidFill>
                  <a:latin typeface="IBM Plex Sans"/>
                </a:rPr>
                <a:t>---Nhóm 12-----</a:t>
              </a:r>
            </a:p>
          </p:txBody>
        </p:sp>
      </p:grpSp>
      <p:sp>
        <p:nvSpPr>
          <p:cNvPr id="10" name="TextBox 10"/>
          <p:cNvSpPr txBox="1"/>
          <p:nvPr/>
        </p:nvSpPr>
        <p:spPr>
          <a:xfrm>
            <a:off x="1304661" y="535541"/>
            <a:ext cx="11510408" cy="523855"/>
          </a:xfrm>
          <a:prstGeom prst="rect">
            <a:avLst/>
          </a:prstGeom>
        </p:spPr>
        <p:txBody>
          <a:bodyPr lIns="0" tIns="0" rIns="0" bIns="0" rtlCol="0" anchor="t">
            <a:spAutoFit/>
          </a:bodyPr>
          <a:lstStyle/>
          <a:p>
            <a:pPr>
              <a:lnSpc>
                <a:spcPts val="4199"/>
              </a:lnSpc>
            </a:pPr>
            <a:r>
              <a:rPr lang="en-US" sz="3499">
                <a:solidFill>
                  <a:srgbClr val="FFFFFF"/>
                </a:solidFill>
                <a:latin typeface="IBM Plex Sans Bold"/>
              </a:rPr>
              <a:t>Nhập môn công nghệ phần mềm- 20222IT6082009</a:t>
            </a:r>
          </a:p>
        </p:txBody>
      </p:sp>
      <p:sp>
        <p:nvSpPr>
          <p:cNvPr id="11" name="TextBox 11"/>
          <p:cNvSpPr txBox="1"/>
          <p:nvPr/>
        </p:nvSpPr>
        <p:spPr>
          <a:xfrm>
            <a:off x="1304661" y="8994826"/>
            <a:ext cx="9627837" cy="565047"/>
          </a:xfrm>
          <a:prstGeom prst="rect">
            <a:avLst/>
          </a:prstGeom>
        </p:spPr>
        <p:txBody>
          <a:bodyPr lIns="0" tIns="0" rIns="0" bIns="0" rtlCol="0" anchor="t">
            <a:spAutoFit/>
          </a:bodyPr>
          <a:lstStyle/>
          <a:p>
            <a:pPr algn="ctr">
              <a:lnSpc>
                <a:spcPts val="4393"/>
              </a:lnSpc>
            </a:pPr>
            <a:r>
              <a:rPr lang="en-US" sz="3994">
                <a:solidFill>
                  <a:srgbClr val="3EDAD8"/>
                </a:solidFill>
                <a:latin typeface="IBM Plex Sans"/>
              </a:rPr>
              <a:t>Gíao viên hướng dẫn : Nguyễn Thị Mỹ Bình</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946" r="1068" b="6015"/>
          <a:stretch>
            <a:fillRect/>
          </a:stretch>
        </p:blipFill>
        <p:spPr>
          <a:xfrm>
            <a:off x="0" y="0"/>
            <a:ext cx="18288000" cy="10287000"/>
          </a:xfrm>
          <a:prstGeom prst="rect">
            <a:avLst/>
          </a:prstGeom>
        </p:spPr>
      </p:pic>
      <p:grpSp>
        <p:nvGrpSpPr>
          <p:cNvPr id="3" name="Group 3"/>
          <p:cNvGrpSpPr/>
          <p:nvPr/>
        </p:nvGrpSpPr>
        <p:grpSpPr>
          <a:xfrm>
            <a:off x="1501339" y="2634082"/>
            <a:ext cx="15757961" cy="5879150"/>
            <a:chOff x="0" y="0"/>
            <a:chExt cx="4150245" cy="1548418"/>
          </a:xfrm>
        </p:grpSpPr>
        <p:sp>
          <p:nvSpPr>
            <p:cNvPr id="4" name="Freeform 4"/>
            <p:cNvSpPr/>
            <p:nvPr/>
          </p:nvSpPr>
          <p:spPr>
            <a:xfrm>
              <a:off x="0" y="0"/>
              <a:ext cx="4150245" cy="1548418"/>
            </a:xfrm>
            <a:custGeom>
              <a:avLst/>
              <a:gdLst/>
              <a:ahLst/>
              <a:cxnLst/>
              <a:rect l="l" t="t" r="r" b="b"/>
              <a:pathLst>
                <a:path w="4150245" h="1548418">
                  <a:moveTo>
                    <a:pt x="0" y="0"/>
                  </a:moveTo>
                  <a:lnTo>
                    <a:pt x="4150245" y="0"/>
                  </a:lnTo>
                  <a:lnTo>
                    <a:pt x="4150245" y="1548418"/>
                  </a:lnTo>
                  <a:lnTo>
                    <a:pt x="0" y="1548418"/>
                  </a:lnTo>
                  <a:close/>
                </a:path>
              </a:pathLst>
            </a:custGeom>
            <a:solidFill>
              <a:srgbClr val="37C9EF">
                <a:alpha val="26667"/>
              </a:srgbClr>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6" name="Group 6"/>
          <p:cNvGrpSpPr/>
          <p:nvPr/>
        </p:nvGrpSpPr>
        <p:grpSpPr>
          <a:xfrm>
            <a:off x="1501339" y="3527453"/>
            <a:ext cx="15285323" cy="4418701"/>
            <a:chOff x="0" y="0"/>
            <a:chExt cx="20380431" cy="5891601"/>
          </a:xfrm>
        </p:grpSpPr>
        <p:sp>
          <p:nvSpPr>
            <p:cNvPr id="7" name="AutoShape 7"/>
            <p:cNvSpPr/>
            <p:nvPr/>
          </p:nvSpPr>
          <p:spPr>
            <a:xfrm>
              <a:off x="429624" y="4700711"/>
              <a:ext cx="19521183" cy="0"/>
            </a:xfrm>
            <a:prstGeom prst="line">
              <a:avLst/>
            </a:prstGeom>
            <a:ln w="15507" cap="rnd">
              <a:solidFill>
                <a:srgbClr val="B4B4B4"/>
              </a:solidFill>
              <a:prstDash val="solid"/>
              <a:headEnd type="none" w="sm" len="sm"/>
              <a:tailEnd type="none" w="sm" len="sm"/>
            </a:ln>
          </p:spPr>
        </p:sp>
        <p:sp>
          <p:nvSpPr>
            <p:cNvPr id="8" name="AutoShape 8"/>
            <p:cNvSpPr/>
            <p:nvPr/>
          </p:nvSpPr>
          <p:spPr>
            <a:xfrm>
              <a:off x="429624" y="1137391"/>
              <a:ext cx="19521183" cy="0"/>
            </a:xfrm>
            <a:prstGeom prst="line">
              <a:avLst/>
            </a:prstGeom>
            <a:ln w="15507" cap="rnd">
              <a:solidFill>
                <a:srgbClr val="B4B4B4"/>
              </a:solidFill>
              <a:prstDash val="solid"/>
              <a:headEnd type="none" w="sm" len="sm"/>
              <a:tailEnd type="none" w="sm" len="sm"/>
            </a:ln>
          </p:spPr>
        </p:sp>
        <p:sp>
          <p:nvSpPr>
            <p:cNvPr id="9" name="TextBox 9"/>
            <p:cNvSpPr txBox="1"/>
            <p:nvPr/>
          </p:nvSpPr>
          <p:spPr>
            <a:xfrm>
              <a:off x="0" y="-85725"/>
              <a:ext cx="20380431" cy="5977326"/>
            </a:xfrm>
            <a:prstGeom prst="rect">
              <a:avLst/>
            </a:prstGeom>
          </p:spPr>
          <p:txBody>
            <a:bodyPr lIns="0" tIns="0" rIns="0" bIns="0" rtlCol="0" anchor="t">
              <a:spAutoFit/>
            </a:bodyPr>
            <a:lstStyle/>
            <a:p>
              <a:pPr algn="ctr">
                <a:lnSpc>
                  <a:spcPts val="11984"/>
                </a:lnSpc>
              </a:pPr>
              <a:r>
                <a:rPr lang="en-US" sz="9218">
                  <a:solidFill>
                    <a:srgbClr val="FFFFFF"/>
                  </a:solidFill>
                  <a:latin typeface="IBM Plex Sans Bold"/>
                </a:rPr>
                <a:t>2. MÔ TẢ WEBSITE BÁN SÁCH CỦA NHÀ SÁCH NHÃ NAM</a:t>
              </a:r>
            </a:p>
          </p:txBody>
        </p:sp>
      </p:gr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952" r="18359" b="7910"/>
          <a:stretch>
            <a:fillRect/>
          </a:stretch>
        </p:blipFill>
        <p:spPr>
          <a:xfrm>
            <a:off x="0" y="0"/>
            <a:ext cx="18288000" cy="10287000"/>
          </a:xfrm>
          <a:prstGeom prst="rect">
            <a:avLst/>
          </a:prstGeom>
        </p:spPr>
      </p:pic>
      <p:sp>
        <p:nvSpPr>
          <p:cNvPr id="3" name="AutoShape 3"/>
          <p:cNvSpPr/>
          <p:nvPr/>
        </p:nvSpPr>
        <p:spPr>
          <a:xfrm flipV="1">
            <a:off x="1920640" y="2941287"/>
            <a:ext cx="0" cy="5656448"/>
          </a:xfrm>
          <a:prstGeom prst="line">
            <a:avLst/>
          </a:prstGeom>
          <a:ln w="9525" cap="rnd">
            <a:solidFill>
              <a:srgbClr val="B4B4B4"/>
            </a:solidFill>
            <a:prstDash val="solid"/>
            <a:headEnd type="none" w="sm" len="sm"/>
            <a:tailEnd type="none" w="sm" len="sm"/>
          </a:ln>
        </p:spPr>
      </p:sp>
      <p:sp>
        <p:nvSpPr>
          <p:cNvPr id="4" name="Freeform 4"/>
          <p:cNvSpPr/>
          <p:nvPr/>
        </p:nvSpPr>
        <p:spPr>
          <a:xfrm>
            <a:off x="6720981" y="1773642"/>
            <a:ext cx="11121079" cy="7991738"/>
          </a:xfrm>
          <a:custGeom>
            <a:avLst/>
            <a:gdLst/>
            <a:ahLst/>
            <a:cxnLst/>
            <a:rect l="l" t="t" r="r" b="b"/>
            <a:pathLst>
              <a:path w="11121079" h="7991738">
                <a:moveTo>
                  <a:pt x="0" y="0"/>
                </a:moveTo>
                <a:lnTo>
                  <a:pt x="11121079" y="0"/>
                </a:lnTo>
                <a:lnTo>
                  <a:pt x="11121079" y="7991738"/>
                </a:lnTo>
                <a:lnTo>
                  <a:pt x="0" y="7991738"/>
                </a:lnTo>
                <a:lnTo>
                  <a:pt x="0" y="0"/>
                </a:lnTo>
                <a:close/>
              </a:path>
            </a:pathLst>
          </a:custGeom>
          <a:blipFill>
            <a:blip r:embed="rId3"/>
            <a:stretch>
              <a:fillRect t="-2350" r="-28" b="-5914"/>
            </a:stretch>
          </a:blipFill>
        </p:spPr>
      </p:sp>
      <p:grpSp>
        <p:nvGrpSpPr>
          <p:cNvPr id="5" name="Group 5"/>
          <p:cNvGrpSpPr/>
          <p:nvPr/>
        </p:nvGrpSpPr>
        <p:grpSpPr>
          <a:xfrm>
            <a:off x="336452" y="2125754"/>
            <a:ext cx="6178105" cy="7381927"/>
            <a:chOff x="0" y="0"/>
            <a:chExt cx="1627155" cy="1944211"/>
          </a:xfrm>
        </p:grpSpPr>
        <p:sp>
          <p:nvSpPr>
            <p:cNvPr id="6" name="Freeform 6"/>
            <p:cNvSpPr/>
            <p:nvPr/>
          </p:nvSpPr>
          <p:spPr>
            <a:xfrm>
              <a:off x="0" y="0"/>
              <a:ext cx="1627155" cy="1944211"/>
            </a:xfrm>
            <a:custGeom>
              <a:avLst/>
              <a:gdLst/>
              <a:ahLst/>
              <a:cxnLst/>
              <a:rect l="l" t="t" r="r" b="b"/>
              <a:pathLst>
                <a:path w="1627155" h="1944211">
                  <a:moveTo>
                    <a:pt x="0" y="0"/>
                  </a:moveTo>
                  <a:lnTo>
                    <a:pt x="1627155" y="0"/>
                  </a:lnTo>
                  <a:lnTo>
                    <a:pt x="1627155" y="1944211"/>
                  </a:lnTo>
                  <a:lnTo>
                    <a:pt x="0" y="1944211"/>
                  </a:lnTo>
                  <a:close/>
                </a:path>
              </a:pathLst>
            </a:custGeom>
            <a:solidFill>
              <a:srgbClr val="13538A"/>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8" name="TextBox 8"/>
          <p:cNvSpPr txBox="1"/>
          <p:nvPr/>
        </p:nvSpPr>
        <p:spPr>
          <a:xfrm>
            <a:off x="336452" y="2582891"/>
            <a:ext cx="6178105" cy="7182489"/>
          </a:xfrm>
          <a:prstGeom prst="rect">
            <a:avLst/>
          </a:prstGeom>
        </p:spPr>
        <p:txBody>
          <a:bodyPr lIns="0" tIns="0" rIns="0" bIns="0" rtlCol="0" anchor="t">
            <a:spAutoFit/>
          </a:bodyPr>
          <a:lstStyle/>
          <a:p>
            <a:pPr>
              <a:lnSpc>
                <a:spcPts val="4402"/>
              </a:lnSpc>
            </a:pPr>
            <a:r>
              <a:rPr lang="en-US" sz="3386">
                <a:solidFill>
                  <a:srgbClr val="3EDAD8"/>
                </a:solidFill>
                <a:latin typeface="IBM Plex Sans Bold"/>
              </a:rPr>
              <a:t>Website http://nhanam.com.vn/ là trang bán sách trực tuyến của Công ty cổ phần Văn hóa và Truyền thông Nhã Nam. Trang web cung cấp cho người đọc hàng nghìn đầu sách ở nhiều thể loại khác nhau như: văn học, kinh tế, khoa học xã hội, lịch sử...được xuất bản từ các nhà xuất bản nổi tiếng trong và ngoài nước.</a:t>
            </a:r>
          </a:p>
          <a:p>
            <a:pPr marL="0" lvl="0" indent="0">
              <a:lnSpc>
                <a:spcPts val="4402"/>
              </a:lnSpc>
            </a:pPr>
            <a:endParaRPr lang="en-US" sz="3386">
              <a:solidFill>
                <a:srgbClr val="3EDAD8"/>
              </a:solidFill>
              <a:latin typeface="IBM Plex Sans Bold"/>
            </a:endParaRPr>
          </a:p>
        </p:txBody>
      </p:sp>
      <p:sp>
        <p:nvSpPr>
          <p:cNvPr id="9" name="TextBox 9"/>
          <p:cNvSpPr txBox="1"/>
          <p:nvPr/>
        </p:nvSpPr>
        <p:spPr>
          <a:xfrm>
            <a:off x="727455" y="523875"/>
            <a:ext cx="16821804" cy="1152437"/>
          </a:xfrm>
          <a:prstGeom prst="rect">
            <a:avLst/>
          </a:prstGeom>
        </p:spPr>
        <p:txBody>
          <a:bodyPr lIns="0" tIns="0" rIns="0" bIns="0" rtlCol="0" anchor="t">
            <a:spAutoFit/>
          </a:bodyPr>
          <a:lstStyle/>
          <a:p>
            <a:pPr>
              <a:lnSpc>
                <a:spcPts val="9165"/>
              </a:lnSpc>
            </a:pPr>
            <a:r>
              <a:rPr lang="en-US" sz="7638">
                <a:solidFill>
                  <a:srgbClr val="FFFFFF"/>
                </a:solidFill>
                <a:latin typeface="IBM Plex Sans"/>
              </a:rPr>
              <a:t>2.1. Giao diện website</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952" r="18359" b="7910"/>
          <a:stretch>
            <a:fillRect/>
          </a:stretch>
        </p:blipFill>
        <p:spPr>
          <a:xfrm>
            <a:off x="0" y="0"/>
            <a:ext cx="18288000" cy="10287000"/>
          </a:xfrm>
          <a:prstGeom prst="rect">
            <a:avLst/>
          </a:prstGeom>
        </p:spPr>
      </p:pic>
      <p:sp>
        <p:nvSpPr>
          <p:cNvPr id="3" name="AutoShape 3"/>
          <p:cNvSpPr/>
          <p:nvPr/>
        </p:nvSpPr>
        <p:spPr>
          <a:xfrm flipV="1">
            <a:off x="3878501" y="2362505"/>
            <a:ext cx="13489468" cy="73253"/>
          </a:xfrm>
          <a:prstGeom prst="line">
            <a:avLst/>
          </a:prstGeom>
          <a:ln w="9525" cap="rnd">
            <a:solidFill>
              <a:srgbClr val="B4B4B4"/>
            </a:solidFill>
            <a:prstDash val="solid"/>
            <a:headEnd type="none" w="sm" len="sm"/>
            <a:tailEnd type="none" w="sm" len="sm"/>
          </a:ln>
        </p:spPr>
      </p:sp>
      <p:sp>
        <p:nvSpPr>
          <p:cNvPr id="4" name="AutoShape 4"/>
          <p:cNvSpPr/>
          <p:nvPr/>
        </p:nvSpPr>
        <p:spPr>
          <a:xfrm flipV="1">
            <a:off x="3186592" y="5133975"/>
            <a:ext cx="13767889" cy="4763"/>
          </a:xfrm>
          <a:prstGeom prst="line">
            <a:avLst/>
          </a:prstGeom>
          <a:ln w="9525" cap="rnd">
            <a:solidFill>
              <a:srgbClr val="B4B4B4"/>
            </a:solidFill>
            <a:prstDash val="solid"/>
            <a:headEnd type="none" w="sm" len="sm"/>
            <a:tailEnd type="none" w="sm" len="sm"/>
          </a:ln>
        </p:spPr>
      </p:sp>
      <p:sp>
        <p:nvSpPr>
          <p:cNvPr id="5" name="AutoShape 5"/>
          <p:cNvSpPr/>
          <p:nvPr/>
        </p:nvSpPr>
        <p:spPr>
          <a:xfrm flipV="1">
            <a:off x="3186592" y="8001266"/>
            <a:ext cx="13767889" cy="4763"/>
          </a:xfrm>
          <a:prstGeom prst="line">
            <a:avLst/>
          </a:prstGeom>
          <a:ln w="9525" cap="rnd">
            <a:solidFill>
              <a:srgbClr val="B4B4B4"/>
            </a:solidFill>
            <a:prstDash val="solid"/>
            <a:headEnd type="none" w="sm" len="sm"/>
            <a:tailEnd type="none" w="sm" len="sm"/>
          </a:ln>
        </p:spPr>
      </p:sp>
      <p:sp>
        <p:nvSpPr>
          <p:cNvPr id="6" name="TextBox 6"/>
          <p:cNvSpPr txBox="1"/>
          <p:nvPr/>
        </p:nvSpPr>
        <p:spPr>
          <a:xfrm>
            <a:off x="5026828" y="209897"/>
            <a:ext cx="11192814" cy="2567272"/>
          </a:xfrm>
          <a:prstGeom prst="rect">
            <a:avLst/>
          </a:prstGeom>
        </p:spPr>
        <p:txBody>
          <a:bodyPr lIns="0" tIns="0" rIns="0" bIns="0" rtlCol="0" anchor="t">
            <a:spAutoFit/>
          </a:bodyPr>
          <a:lstStyle/>
          <a:p>
            <a:pPr>
              <a:lnSpc>
                <a:spcPts val="5148"/>
              </a:lnSpc>
            </a:pPr>
            <a:r>
              <a:rPr lang="en-US" sz="3677">
                <a:solidFill>
                  <a:srgbClr val="FFFFFF"/>
                </a:solidFill>
                <a:latin typeface="IBM Plex Sans"/>
              </a:rPr>
              <a:t>Bảo mật, đảm bảo thông tin của khách hàng. Trang web cũng đảm bảo các thông tin và chính sách đổi trả được đưa ra đầy đủ, rõ ràng.</a:t>
            </a:r>
          </a:p>
          <a:p>
            <a:pPr>
              <a:lnSpc>
                <a:spcPts val="5148"/>
              </a:lnSpc>
            </a:pPr>
            <a:endParaRPr lang="en-US" sz="3677">
              <a:solidFill>
                <a:srgbClr val="FFFFFF"/>
              </a:solidFill>
              <a:latin typeface="IBM Plex Sans"/>
            </a:endParaRPr>
          </a:p>
        </p:txBody>
      </p:sp>
      <p:sp>
        <p:nvSpPr>
          <p:cNvPr id="7" name="TextBox 7"/>
          <p:cNvSpPr txBox="1"/>
          <p:nvPr/>
        </p:nvSpPr>
        <p:spPr>
          <a:xfrm>
            <a:off x="5050947" y="2301282"/>
            <a:ext cx="10458911" cy="3215773"/>
          </a:xfrm>
          <a:prstGeom prst="rect">
            <a:avLst/>
          </a:prstGeom>
        </p:spPr>
        <p:txBody>
          <a:bodyPr lIns="0" tIns="0" rIns="0" bIns="0" rtlCol="0" anchor="t">
            <a:spAutoFit/>
          </a:bodyPr>
          <a:lstStyle/>
          <a:p>
            <a:pPr>
              <a:lnSpc>
                <a:spcPts val="5148"/>
              </a:lnSpc>
            </a:pPr>
            <a:r>
              <a:rPr lang="en-US" sz="3677">
                <a:solidFill>
                  <a:srgbClr val="FFFFFF"/>
                </a:solidFill>
                <a:latin typeface="IBM Plex Sans"/>
              </a:rPr>
              <a:t>Cung cấp đầy đủ các chức năng và tính năng như tìm kiếm sản phẩm, đặt hàng online, thanh toán trực tuyến, tài khoản khách hàng để theo dõi lịch sử mua hàng.</a:t>
            </a:r>
          </a:p>
          <a:p>
            <a:pPr>
              <a:lnSpc>
                <a:spcPts val="5148"/>
              </a:lnSpc>
            </a:pPr>
            <a:endParaRPr lang="en-US" sz="3677">
              <a:solidFill>
                <a:srgbClr val="FFFFFF"/>
              </a:solidFill>
              <a:latin typeface="IBM Plex Sans"/>
            </a:endParaRPr>
          </a:p>
        </p:txBody>
      </p:sp>
      <p:sp>
        <p:nvSpPr>
          <p:cNvPr id="8" name="TextBox 8"/>
          <p:cNvSpPr txBox="1"/>
          <p:nvPr/>
        </p:nvSpPr>
        <p:spPr>
          <a:xfrm>
            <a:off x="5026828" y="7944116"/>
            <a:ext cx="10914059" cy="2567272"/>
          </a:xfrm>
          <a:prstGeom prst="rect">
            <a:avLst/>
          </a:prstGeom>
        </p:spPr>
        <p:txBody>
          <a:bodyPr lIns="0" tIns="0" rIns="0" bIns="0" rtlCol="0" anchor="t">
            <a:spAutoFit/>
          </a:bodyPr>
          <a:lstStyle/>
          <a:p>
            <a:pPr>
              <a:lnSpc>
                <a:spcPts val="5148"/>
              </a:lnSpc>
            </a:pPr>
            <a:r>
              <a:rPr lang="en-US" sz="3677">
                <a:solidFill>
                  <a:srgbClr val="FFFFFF"/>
                </a:solidFill>
                <a:latin typeface="IBM Plex Sans"/>
              </a:rPr>
              <a:t>Trang web được tối ưu hóa cho các thiết bị di động và tương thích với các trình duyệt phổ biến như Google Chrome, Safari và Firefox.</a:t>
            </a:r>
          </a:p>
          <a:p>
            <a:pPr>
              <a:lnSpc>
                <a:spcPts val="5148"/>
              </a:lnSpc>
            </a:pPr>
            <a:endParaRPr lang="en-US" sz="3677">
              <a:solidFill>
                <a:srgbClr val="FFFFFF"/>
              </a:solidFill>
              <a:latin typeface="IBM Plex Sans"/>
            </a:endParaRPr>
          </a:p>
        </p:txBody>
      </p:sp>
      <p:sp>
        <p:nvSpPr>
          <p:cNvPr id="9" name="TextBox 9"/>
          <p:cNvSpPr txBox="1"/>
          <p:nvPr/>
        </p:nvSpPr>
        <p:spPr>
          <a:xfrm>
            <a:off x="5026828" y="5246491"/>
            <a:ext cx="10741034" cy="3215773"/>
          </a:xfrm>
          <a:prstGeom prst="rect">
            <a:avLst/>
          </a:prstGeom>
        </p:spPr>
        <p:txBody>
          <a:bodyPr lIns="0" tIns="0" rIns="0" bIns="0" rtlCol="0" anchor="t">
            <a:spAutoFit/>
          </a:bodyPr>
          <a:lstStyle/>
          <a:p>
            <a:pPr>
              <a:lnSpc>
                <a:spcPts val="5148"/>
              </a:lnSpc>
            </a:pPr>
            <a:r>
              <a:rPr lang="en-US" sz="3677">
                <a:solidFill>
                  <a:srgbClr val="FFFFFF"/>
                </a:solidFill>
                <a:latin typeface="IBM Plex Sans"/>
              </a:rPr>
              <a:t>Cung cấp đầy đủ các sản phẩm sách đa dạng về chủ đề và tác giả, đồng thời cung cấp các nội dung bổ sung như bài viết về các tác giả, các cuộc thi và sự kiện liên quan đến sách.</a:t>
            </a:r>
          </a:p>
          <a:p>
            <a:pPr>
              <a:lnSpc>
                <a:spcPts val="5148"/>
              </a:lnSpc>
            </a:pPr>
            <a:endParaRPr lang="en-US" sz="3677">
              <a:solidFill>
                <a:srgbClr val="FFFFFF"/>
              </a:solidFill>
              <a:latin typeface="IBM Plex Sans"/>
            </a:endParaRPr>
          </a:p>
        </p:txBody>
      </p:sp>
      <p:grpSp>
        <p:nvGrpSpPr>
          <p:cNvPr id="10" name="Group 10"/>
          <p:cNvGrpSpPr/>
          <p:nvPr/>
        </p:nvGrpSpPr>
        <p:grpSpPr>
          <a:xfrm>
            <a:off x="468604" y="9258300"/>
            <a:ext cx="560096" cy="1028700"/>
            <a:chOff x="0" y="0"/>
            <a:chExt cx="189465" cy="347980"/>
          </a:xfrm>
        </p:grpSpPr>
        <p:sp>
          <p:nvSpPr>
            <p:cNvPr id="11" name="Freeform 11"/>
            <p:cNvSpPr/>
            <p:nvPr/>
          </p:nvSpPr>
          <p:spPr>
            <a:xfrm>
              <a:off x="0" y="0"/>
              <a:ext cx="189465" cy="347980"/>
            </a:xfrm>
            <a:custGeom>
              <a:avLst/>
              <a:gdLst/>
              <a:ahLst/>
              <a:cxnLst/>
              <a:rect l="l" t="t" r="r" b="b"/>
              <a:pathLst>
                <a:path w="189465" h="347980">
                  <a:moveTo>
                    <a:pt x="0" y="0"/>
                  </a:moveTo>
                  <a:lnTo>
                    <a:pt x="189465" y="0"/>
                  </a:lnTo>
                  <a:lnTo>
                    <a:pt x="189465" y="347980"/>
                  </a:lnTo>
                  <a:lnTo>
                    <a:pt x="0" y="347980"/>
                  </a:lnTo>
                  <a:close/>
                </a:path>
              </a:pathLst>
            </a:custGeom>
            <a:solidFill>
              <a:srgbClr val="3EDAD8"/>
            </a:solidFill>
          </p:spPr>
        </p:sp>
      </p:grpSp>
      <p:grpSp>
        <p:nvGrpSpPr>
          <p:cNvPr id="12" name="Group 12"/>
          <p:cNvGrpSpPr/>
          <p:nvPr/>
        </p:nvGrpSpPr>
        <p:grpSpPr>
          <a:xfrm>
            <a:off x="1537198" y="1730654"/>
            <a:ext cx="2981132" cy="8041996"/>
            <a:chOff x="0" y="0"/>
            <a:chExt cx="3974842" cy="10722662"/>
          </a:xfrm>
        </p:grpSpPr>
        <p:sp>
          <p:nvSpPr>
            <p:cNvPr id="13" name="TextBox 13"/>
            <p:cNvSpPr txBox="1"/>
            <p:nvPr/>
          </p:nvSpPr>
          <p:spPr>
            <a:xfrm>
              <a:off x="230700" y="9892379"/>
              <a:ext cx="3540942" cy="830282"/>
            </a:xfrm>
            <a:prstGeom prst="rect">
              <a:avLst/>
            </a:prstGeom>
          </p:spPr>
          <p:txBody>
            <a:bodyPr lIns="0" tIns="0" rIns="0" bIns="0" rtlCol="0" anchor="t">
              <a:spAutoFit/>
            </a:bodyPr>
            <a:lstStyle/>
            <a:p>
              <a:pPr algn="r">
                <a:lnSpc>
                  <a:spcPts val="5292"/>
                </a:lnSpc>
                <a:spcBef>
                  <a:spcPct val="0"/>
                </a:spcBef>
              </a:pPr>
              <a:r>
                <a:rPr lang="en-US" sz="3780">
                  <a:solidFill>
                    <a:srgbClr val="3EDAD8"/>
                  </a:solidFill>
                  <a:latin typeface="IBM Plex Sans Bold"/>
                </a:rPr>
                <a:t>#04</a:t>
              </a:r>
            </a:p>
          </p:txBody>
        </p:sp>
        <p:sp>
          <p:nvSpPr>
            <p:cNvPr id="14" name="TextBox 14"/>
            <p:cNvSpPr txBox="1"/>
            <p:nvPr/>
          </p:nvSpPr>
          <p:spPr>
            <a:xfrm>
              <a:off x="0" y="7390459"/>
              <a:ext cx="3851681" cy="830282"/>
            </a:xfrm>
            <a:prstGeom prst="rect">
              <a:avLst/>
            </a:prstGeom>
          </p:spPr>
          <p:txBody>
            <a:bodyPr lIns="0" tIns="0" rIns="0" bIns="0" rtlCol="0" anchor="t">
              <a:spAutoFit/>
            </a:bodyPr>
            <a:lstStyle/>
            <a:p>
              <a:pPr algn="r">
                <a:lnSpc>
                  <a:spcPts val="5292"/>
                </a:lnSpc>
                <a:spcBef>
                  <a:spcPct val="0"/>
                </a:spcBef>
              </a:pPr>
              <a:r>
                <a:rPr lang="en-US" sz="3780">
                  <a:solidFill>
                    <a:srgbClr val="3EDAD8"/>
                  </a:solidFill>
                  <a:latin typeface="IBM Plex Sans Bold"/>
                </a:rPr>
                <a:t>#03</a:t>
              </a:r>
            </a:p>
          </p:txBody>
        </p:sp>
        <p:sp>
          <p:nvSpPr>
            <p:cNvPr id="15" name="TextBox 15"/>
            <p:cNvSpPr txBox="1"/>
            <p:nvPr/>
          </p:nvSpPr>
          <p:spPr>
            <a:xfrm>
              <a:off x="359442" y="-66675"/>
              <a:ext cx="3615400" cy="830282"/>
            </a:xfrm>
            <a:prstGeom prst="rect">
              <a:avLst/>
            </a:prstGeom>
          </p:spPr>
          <p:txBody>
            <a:bodyPr lIns="0" tIns="0" rIns="0" bIns="0" rtlCol="0" anchor="t">
              <a:spAutoFit/>
            </a:bodyPr>
            <a:lstStyle/>
            <a:p>
              <a:pPr algn="r">
                <a:lnSpc>
                  <a:spcPts val="5292"/>
                </a:lnSpc>
                <a:spcBef>
                  <a:spcPct val="0"/>
                </a:spcBef>
              </a:pPr>
              <a:r>
                <a:rPr lang="en-US" sz="3780">
                  <a:solidFill>
                    <a:srgbClr val="3EDAD8"/>
                  </a:solidFill>
                  <a:latin typeface="IBM Plex Sans Bold"/>
                </a:rPr>
                <a:t>#01</a:t>
              </a:r>
            </a:p>
          </p:txBody>
        </p:sp>
        <p:sp>
          <p:nvSpPr>
            <p:cNvPr id="16" name="TextBox 16"/>
            <p:cNvSpPr txBox="1"/>
            <p:nvPr/>
          </p:nvSpPr>
          <p:spPr>
            <a:xfrm>
              <a:off x="283239" y="3573433"/>
              <a:ext cx="3691604" cy="830282"/>
            </a:xfrm>
            <a:prstGeom prst="rect">
              <a:avLst/>
            </a:prstGeom>
          </p:spPr>
          <p:txBody>
            <a:bodyPr lIns="0" tIns="0" rIns="0" bIns="0" rtlCol="0" anchor="t">
              <a:spAutoFit/>
            </a:bodyPr>
            <a:lstStyle/>
            <a:p>
              <a:pPr algn="r">
                <a:lnSpc>
                  <a:spcPts val="5292"/>
                </a:lnSpc>
                <a:spcBef>
                  <a:spcPct val="0"/>
                </a:spcBef>
              </a:pPr>
              <a:r>
                <a:rPr lang="en-US" sz="3780">
                  <a:solidFill>
                    <a:srgbClr val="3EDAD8"/>
                  </a:solidFill>
                  <a:latin typeface="IBM Plex Sans Bold"/>
                </a:rPr>
                <a:t>#02</a:t>
              </a:r>
            </a:p>
          </p:txBody>
        </p:sp>
      </p:gr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977" r="20085" b="3007"/>
          <a:stretch>
            <a:fillRect/>
          </a:stretch>
        </p:blipFill>
        <p:spPr>
          <a:xfrm>
            <a:off x="0" y="0"/>
            <a:ext cx="18288000" cy="10287000"/>
          </a:xfrm>
          <a:prstGeom prst="rect">
            <a:avLst/>
          </a:prstGeom>
        </p:spPr>
      </p:pic>
      <p:grpSp>
        <p:nvGrpSpPr>
          <p:cNvPr id="3" name="Group 3"/>
          <p:cNvGrpSpPr/>
          <p:nvPr/>
        </p:nvGrpSpPr>
        <p:grpSpPr>
          <a:xfrm>
            <a:off x="1501339" y="2634082"/>
            <a:ext cx="15757961" cy="5879150"/>
            <a:chOff x="0" y="0"/>
            <a:chExt cx="4150245" cy="1548418"/>
          </a:xfrm>
        </p:grpSpPr>
        <p:sp>
          <p:nvSpPr>
            <p:cNvPr id="4" name="Freeform 4"/>
            <p:cNvSpPr/>
            <p:nvPr/>
          </p:nvSpPr>
          <p:spPr>
            <a:xfrm>
              <a:off x="0" y="0"/>
              <a:ext cx="4150245" cy="1548418"/>
            </a:xfrm>
            <a:custGeom>
              <a:avLst/>
              <a:gdLst/>
              <a:ahLst/>
              <a:cxnLst/>
              <a:rect l="l" t="t" r="r" b="b"/>
              <a:pathLst>
                <a:path w="4150245" h="1548418">
                  <a:moveTo>
                    <a:pt x="0" y="0"/>
                  </a:moveTo>
                  <a:lnTo>
                    <a:pt x="4150245" y="0"/>
                  </a:lnTo>
                  <a:lnTo>
                    <a:pt x="4150245" y="1548418"/>
                  </a:lnTo>
                  <a:lnTo>
                    <a:pt x="0" y="1548418"/>
                  </a:lnTo>
                  <a:close/>
                </a:path>
              </a:pathLst>
            </a:custGeom>
            <a:solidFill>
              <a:srgbClr val="37C9EF">
                <a:alpha val="26667"/>
              </a:srgbClr>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6" name="Group 6"/>
          <p:cNvGrpSpPr/>
          <p:nvPr/>
        </p:nvGrpSpPr>
        <p:grpSpPr>
          <a:xfrm>
            <a:off x="1501339" y="4283416"/>
            <a:ext cx="15285323" cy="2906774"/>
            <a:chOff x="0" y="0"/>
            <a:chExt cx="20380431" cy="3875699"/>
          </a:xfrm>
        </p:grpSpPr>
        <p:sp>
          <p:nvSpPr>
            <p:cNvPr id="7" name="AutoShape 7"/>
            <p:cNvSpPr/>
            <p:nvPr/>
          </p:nvSpPr>
          <p:spPr>
            <a:xfrm>
              <a:off x="429624" y="3692760"/>
              <a:ext cx="19521183" cy="0"/>
            </a:xfrm>
            <a:prstGeom prst="line">
              <a:avLst/>
            </a:prstGeom>
            <a:ln w="15507" cap="rnd">
              <a:solidFill>
                <a:srgbClr val="B4B4B4"/>
              </a:solidFill>
              <a:prstDash val="solid"/>
              <a:headEnd type="none" w="sm" len="sm"/>
              <a:tailEnd type="none" w="sm" len="sm"/>
            </a:ln>
          </p:spPr>
        </p:sp>
        <p:sp>
          <p:nvSpPr>
            <p:cNvPr id="8" name="AutoShape 8"/>
            <p:cNvSpPr/>
            <p:nvPr/>
          </p:nvSpPr>
          <p:spPr>
            <a:xfrm>
              <a:off x="429624" y="129440"/>
              <a:ext cx="19521183" cy="0"/>
            </a:xfrm>
            <a:prstGeom prst="line">
              <a:avLst/>
            </a:prstGeom>
            <a:ln w="15507" cap="rnd">
              <a:solidFill>
                <a:srgbClr val="B4B4B4"/>
              </a:solidFill>
              <a:prstDash val="solid"/>
              <a:headEnd type="none" w="sm" len="sm"/>
              <a:tailEnd type="none" w="sm" len="sm"/>
            </a:ln>
          </p:spPr>
        </p:sp>
        <p:sp>
          <p:nvSpPr>
            <p:cNvPr id="9" name="TextBox 9"/>
            <p:cNvSpPr txBox="1"/>
            <p:nvPr/>
          </p:nvSpPr>
          <p:spPr>
            <a:xfrm>
              <a:off x="0" y="-85725"/>
              <a:ext cx="20380431" cy="3961424"/>
            </a:xfrm>
            <a:prstGeom prst="rect">
              <a:avLst/>
            </a:prstGeom>
          </p:spPr>
          <p:txBody>
            <a:bodyPr lIns="0" tIns="0" rIns="0" bIns="0" rtlCol="0" anchor="t">
              <a:spAutoFit/>
            </a:bodyPr>
            <a:lstStyle/>
            <a:p>
              <a:pPr algn="ctr">
                <a:lnSpc>
                  <a:spcPts val="11984"/>
                </a:lnSpc>
              </a:pPr>
              <a:r>
                <a:rPr lang="en-US" sz="9218">
                  <a:solidFill>
                    <a:srgbClr val="FFFFFF"/>
                  </a:solidFill>
                  <a:latin typeface="IBM Plex Sans Bold"/>
                </a:rPr>
                <a:t>3. PHÂN TÍCH ĐẶC TẢ YÊU CẦU CỦA TRANG WEB</a:t>
              </a:r>
            </a:p>
          </p:txBody>
        </p:sp>
      </p:gr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E1D1D"/>
        </a:solidFill>
        <a:effectLst/>
      </p:bgPr>
    </p:bg>
    <p:spTree>
      <p:nvGrpSpPr>
        <p:cNvPr id="1" name=""/>
        <p:cNvGrpSpPr/>
        <p:nvPr/>
      </p:nvGrpSpPr>
      <p:grpSpPr>
        <a:xfrm>
          <a:off x="0" y="0"/>
          <a:ext cx="0" cy="0"/>
          <a:chOff x="0" y="0"/>
          <a:chExt cx="0" cy="0"/>
        </a:xfrm>
      </p:grpSpPr>
      <p:sp>
        <p:nvSpPr>
          <p:cNvPr id="2" name="AutoShape 2"/>
          <p:cNvSpPr/>
          <p:nvPr/>
        </p:nvSpPr>
        <p:spPr>
          <a:xfrm flipV="1">
            <a:off x="1920640" y="2941287"/>
            <a:ext cx="0" cy="5656448"/>
          </a:xfrm>
          <a:prstGeom prst="line">
            <a:avLst/>
          </a:prstGeom>
          <a:ln w="9525" cap="rnd">
            <a:solidFill>
              <a:srgbClr val="B4B4B4"/>
            </a:solidFill>
            <a:prstDash val="solid"/>
            <a:headEnd type="none" w="sm" len="sm"/>
            <a:tailEnd type="none" w="sm" len="sm"/>
          </a:ln>
        </p:spPr>
      </p:sp>
      <p:sp>
        <p:nvSpPr>
          <p:cNvPr id="3" name="Freeform 3"/>
          <p:cNvSpPr/>
          <p:nvPr/>
        </p:nvSpPr>
        <p:spPr>
          <a:xfrm>
            <a:off x="6403709" y="2620991"/>
            <a:ext cx="11884291" cy="6744335"/>
          </a:xfrm>
          <a:custGeom>
            <a:avLst/>
            <a:gdLst/>
            <a:ahLst/>
            <a:cxnLst/>
            <a:rect l="l" t="t" r="r" b="b"/>
            <a:pathLst>
              <a:path w="11884291" h="6744335">
                <a:moveTo>
                  <a:pt x="0" y="0"/>
                </a:moveTo>
                <a:lnTo>
                  <a:pt x="11884291" y="0"/>
                </a:lnTo>
                <a:lnTo>
                  <a:pt x="11884291" y="6744335"/>
                </a:lnTo>
                <a:lnTo>
                  <a:pt x="0" y="6744335"/>
                </a:lnTo>
                <a:lnTo>
                  <a:pt x="0" y="0"/>
                </a:lnTo>
                <a:close/>
              </a:path>
            </a:pathLst>
          </a:custGeom>
          <a:blipFill>
            <a:blip r:embed="rId2">
              <a:alphaModFix amt="71000"/>
            </a:blip>
            <a:stretch>
              <a:fillRect/>
            </a:stretch>
          </a:blipFill>
        </p:spPr>
      </p:sp>
      <p:grpSp>
        <p:nvGrpSpPr>
          <p:cNvPr id="4" name="Group 4"/>
          <p:cNvGrpSpPr/>
          <p:nvPr/>
        </p:nvGrpSpPr>
        <p:grpSpPr>
          <a:xfrm>
            <a:off x="0" y="1881926"/>
            <a:ext cx="14200954" cy="7861844"/>
            <a:chOff x="0" y="0"/>
            <a:chExt cx="3740169" cy="2070609"/>
          </a:xfrm>
        </p:grpSpPr>
        <p:sp>
          <p:nvSpPr>
            <p:cNvPr id="5" name="Freeform 5"/>
            <p:cNvSpPr/>
            <p:nvPr/>
          </p:nvSpPr>
          <p:spPr>
            <a:xfrm>
              <a:off x="0" y="0"/>
              <a:ext cx="3740169" cy="2070609"/>
            </a:xfrm>
            <a:custGeom>
              <a:avLst/>
              <a:gdLst/>
              <a:ahLst/>
              <a:cxnLst/>
              <a:rect l="l" t="t" r="r" b="b"/>
              <a:pathLst>
                <a:path w="3740169" h="2070609">
                  <a:moveTo>
                    <a:pt x="0" y="0"/>
                  </a:moveTo>
                  <a:lnTo>
                    <a:pt x="3740169" y="0"/>
                  </a:lnTo>
                  <a:lnTo>
                    <a:pt x="3740169" y="2070609"/>
                  </a:lnTo>
                  <a:lnTo>
                    <a:pt x="0" y="2070609"/>
                  </a:lnTo>
                  <a:close/>
                </a:path>
              </a:pathLst>
            </a:custGeom>
            <a:solidFill>
              <a:srgbClr val="000000">
                <a:alpha val="24706"/>
              </a:srgbClr>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7" name="TextBox 7"/>
          <p:cNvSpPr txBox="1"/>
          <p:nvPr/>
        </p:nvSpPr>
        <p:spPr>
          <a:xfrm>
            <a:off x="485945" y="2007548"/>
            <a:ext cx="12833246" cy="8809297"/>
          </a:xfrm>
          <a:prstGeom prst="rect">
            <a:avLst/>
          </a:prstGeom>
        </p:spPr>
        <p:txBody>
          <a:bodyPr lIns="0" tIns="0" rIns="0" bIns="0" rtlCol="0" anchor="t">
            <a:spAutoFit/>
          </a:bodyPr>
          <a:lstStyle/>
          <a:p>
            <a:pPr>
              <a:lnSpc>
                <a:spcPts val="4967"/>
              </a:lnSpc>
            </a:pPr>
            <a:r>
              <a:rPr lang="en-US" sz="3821">
                <a:solidFill>
                  <a:srgbClr val="3EDAD8"/>
                </a:solidFill>
                <a:latin typeface="IBM Plex Sans"/>
              </a:rPr>
              <a:t>Các Yêu cầu phần mềm (Software Requirements) là một đặc điểm kỹ thuật về những gì mà phần mềm nên được thực hiện. Chúng là những mô tả về cách thức hoạt động, hay một thuộc tính của hệ thống.</a:t>
            </a:r>
          </a:p>
          <a:p>
            <a:pPr>
              <a:lnSpc>
                <a:spcPts val="4967"/>
              </a:lnSpc>
            </a:pPr>
            <a:r>
              <a:rPr lang="en-US" sz="3821">
                <a:solidFill>
                  <a:srgbClr val="3EDAD8"/>
                </a:solidFill>
                <a:latin typeface="IBM Plex Sans"/>
              </a:rPr>
              <a:t>Kỹ thuật yêu cầu là một cách tiếp cận theo hướng quy trình, theo đúng trình tự các bước được xác định trước để có tài liệu yêu cầu và duy trì các yêu cầu phần mềm trong suốt vòng đời phát triển phần mềm. </a:t>
            </a:r>
          </a:p>
          <a:p>
            <a:pPr>
              <a:lnSpc>
                <a:spcPts val="4967"/>
              </a:lnSpc>
            </a:pPr>
            <a:r>
              <a:rPr lang="en-US" sz="3821">
                <a:solidFill>
                  <a:srgbClr val="3EDAD8"/>
                </a:solidFill>
                <a:latin typeface="IBM Plex Sans"/>
              </a:rPr>
              <a:t>- Kỹ thuật yêu cầu phần mềm được tạo thành từ hai quy trình chính: phát triển yêu cầu (Requirements Development) và quản lý yêu cầu (Requirements Management)</a:t>
            </a:r>
          </a:p>
          <a:p>
            <a:pPr>
              <a:lnSpc>
                <a:spcPts val="4967"/>
              </a:lnSpc>
            </a:pPr>
            <a:endParaRPr lang="en-US" sz="3821">
              <a:solidFill>
                <a:srgbClr val="3EDAD8"/>
              </a:solidFill>
              <a:latin typeface="IBM Plex Sans"/>
            </a:endParaRPr>
          </a:p>
          <a:p>
            <a:pPr marL="0" lvl="0" indent="0">
              <a:lnSpc>
                <a:spcPts val="4967"/>
              </a:lnSpc>
            </a:pPr>
            <a:endParaRPr lang="en-US" sz="3821">
              <a:solidFill>
                <a:srgbClr val="3EDAD8"/>
              </a:solidFill>
              <a:latin typeface="IBM Plex Sans"/>
            </a:endParaRPr>
          </a:p>
        </p:txBody>
      </p:sp>
      <p:sp>
        <p:nvSpPr>
          <p:cNvPr id="8" name="TextBox 8"/>
          <p:cNvSpPr txBox="1"/>
          <p:nvPr/>
        </p:nvSpPr>
        <p:spPr>
          <a:xfrm>
            <a:off x="727455" y="523875"/>
            <a:ext cx="16821804" cy="1152437"/>
          </a:xfrm>
          <a:prstGeom prst="rect">
            <a:avLst/>
          </a:prstGeom>
        </p:spPr>
        <p:txBody>
          <a:bodyPr lIns="0" tIns="0" rIns="0" bIns="0" rtlCol="0" anchor="t">
            <a:spAutoFit/>
          </a:bodyPr>
          <a:lstStyle/>
          <a:p>
            <a:pPr>
              <a:lnSpc>
                <a:spcPts val="9165"/>
              </a:lnSpc>
            </a:pPr>
            <a:r>
              <a:rPr lang="en-US" sz="7638">
                <a:solidFill>
                  <a:srgbClr val="FFFFFF"/>
                </a:solidFill>
                <a:latin typeface="IBM Plex Sans"/>
              </a:rPr>
              <a:t>3.1. Kỹ thuật yêu cầu phần mềm</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E1D1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9258300"/>
            <a:ext cx="560096" cy="1028700"/>
            <a:chOff x="0" y="0"/>
            <a:chExt cx="189465" cy="347980"/>
          </a:xfrm>
        </p:grpSpPr>
        <p:sp>
          <p:nvSpPr>
            <p:cNvPr id="3" name="Freeform 3"/>
            <p:cNvSpPr/>
            <p:nvPr/>
          </p:nvSpPr>
          <p:spPr>
            <a:xfrm>
              <a:off x="0" y="0"/>
              <a:ext cx="189465" cy="347980"/>
            </a:xfrm>
            <a:custGeom>
              <a:avLst/>
              <a:gdLst/>
              <a:ahLst/>
              <a:cxnLst/>
              <a:rect l="l" t="t" r="r" b="b"/>
              <a:pathLst>
                <a:path w="189465" h="347980">
                  <a:moveTo>
                    <a:pt x="0" y="0"/>
                  </a:moveTo>
                  <a:lnTo>
                    <a:pt x="189465" y="0"/>
                  </a:lnTo>
                  <a:lnTo>
                    <a:pt x="189465" y="347980"/>
                  </a:lnTo>
                  <a:lnTo>
                    <a:pt x="0" y="347980"/>
                  </a:lnTo>
                  <a:close/>
                </a:path>
              </a:pathLst>
            </a:custGeom>
            <a:solidFill>
              <a:srgbClr val="3EDAD8"/>
            </a:solidFill>
          </p:spPr>
        </p:sp>
      </p:grpSp>
      <p:grpSp>
        <p:nvGrpSpPr>
          <p:cNvPr id="4" name="Group 4"/>
          <p:cNvGrpSpPr/>
          <p:nvPr/>
        </p:nvGrpSpPr>
        <p:grpSpPr>
          <a:xfrm>
            <a:off x="2026417" y="9772650"/>
            <a:ext cx="560096" cy="1028700"/>
            <a:chOff x="0" y="0"/>
            <a:chExt cx="189465" cy="347980"/>
          </a:xfrm>
        </p:grpSpPr>
        <p:sp>
          <p:nvSpPr>
            <p:cNvPr id="5" name="Freeform 5"/>
            <p:cNvSpPr/>
            <p:nvPr/>
          </p:nvSpPr>
          <p:spPr>
            <a:xfrm>
              <a:off x="0" y="0"/>
              <a:ext cx="189465" cy="347980"/>
            </a:xfrm>
            <a:custGeom>
              <a:avLst/>
              <a:gdLst/>
              <a:ahLst/>
              <a:cxnLst/>
              <a:rect l="l" t="t" r="r" b="b"/>
              <a:pathLst>
                <a:path w="189465" h="347980">
                  <a:moveTo>
                    <a:pt x="0" y="0"/>
                  </a:moveTo>
                  <a:lnTo>
                    <a:pt x="189465" y="0"/>
                  </a:lnTo>
                  <a:lnTo>
                    <a:pt x="189465" y="347980"/>
                  </a:lnTo>
                  <a:lnTo>
                    <a:pt x="0" y="347980"/>
                  </a:lnTo>
                  <a:close/>
                </a:path>
              </a:pathLst>
            </a:custGeom>
            <a:solidFill>
              <a:srgbClr val="3EDAD8"/>
            </a:solidFill>
          </p:spPr>
        </p:sp>
      </p:grpSp>
      <p:sp>
        <p:nvSpPr>
          <p:cNvPr id="6" name="AutoShape 6"/>
          <p:cNvSpPr/>
          <p:nvPr/>
        </p:nvSpPr>
        <p:spPr>
          <a:xfrm>
            <a:off x="8421515" y="5138738"/>
            <a:ext cx="6435809" cy="0"/>
          </a:xfrm>
          <a:prstGeom prst="line">
            <a:avLst/>
          </a:prstGeom>
          <a:ln w="9525" cap="flat">
            <a:solidFill>
              <a:srgbClr val="B4B4B4"/>
            </a:solidFill>
            <a:prstDash val="solid"/>
            <a:headEnd type="none" w="sm" len="sm"/>
            <a:tailEnd type="none" w="sm" len="sm"/>
          </a:ln>
        </p:spPr>
      </p:sp>
      <p:sp>
        <p:nvSpPr>
          <p:cNvPr id="7" name="Freeform 7"/>
          <p:cNvSpPr/>
          <p:nvPr/>
        </p:nvSpPr>
        <p:spPr>
          <a:xfrm>
            <a:off x="6356834" y="-9525"/>
            <a:ext cx="11931166" cy="10287000"/>
          </a:xfrm>
          <a:custGeom>
            <a:avLst/>
            <a:gdLst/>
            <a:ahLst/>
            <a:cxnLst/>
            <a:rect l="l" t="t" r="r" b="b"/>
            <a:pathLst>
              <a:path w="11931166" h="10287000">
                <a:moveTo>
                  <a:pt x="0" y="0"/>
                </a:moveTo>
                <a:lnTo>
                  <a:pt x="11931166" y="0"/>
                </a:lnTo>
                <a:lnTo>
                  <a:pt x="11931166" y="10287000"/>
                </a:lnTo>
                <a:lnTo>
                  <a:pt x="0" y="10287000"/>
                </a:lnTo>
                <a:lnTo>
                  <a:pt x="0" y="0"/>
                </a:lnTo>
                <a:close/>
              </a:path>
            </a:pathLst>
          </a:custGeom>
          <a:blipFill>
            <a:blip r:embed="rId2">
              <a:alphaModFix amt="53000"/>
            </a:blip>
            <a:stretch>
              <a:fillRect l="-31162" r="-22800"/>
            </a:stretch>
          </a:blipFill>
        </p:spPr>
      </p:sp>
      <p:grpSp>
        <p:nvGrpSpPr>
          <p:cNvPr id="8" name="Group 8"/>
          <p:cNvGrpSpPr/>
          <p:nvPr/>
        </p:nvGrpSpPr>
        <p:grpSpPr>
          <a:xfrm>
            <a:off x="7557441" y="1478514"/>
            <a:ext cx="7524220" cy="3086100"/>
            <a:chOff x="0" y="0"/>
            <a:chExt cx="1981688" cy="812800"/>
          </a:xfrm>
        </p:grpSpPr>
        <p:sp>
          <p:nvSpPr>
            <p:cNvPr id="9" name="Freeform 9"/>
            <p:cNvSpPr/>
            <p:nvPr/>
          </p:nvSpPr>
          <p:spPr>
            <a:xfrm>
              <a:off x="0" y="0"/>
              <a:ext cx="1981688" cy="812800"/>
            </a:xfrm>
            <a:custGeom>
              <a:avLst/>
              <a:gdLst/>
              <a:ahLst/>
              <a:cxnLst/>
              <a:rect l="l" t="t" r="r" b="b"/>
              <a:pathLst>
                <a:path w="1981688" h="812800">
                  <a:moveTo>
                    <a:pt x="0" y="0"/>
                  </a:moveTo>
                  <a:lnTo>
                    <a:pt x="1981688" y="0"/>
                  </a:lnTo>
                  <a:lnTo>
                    <a:pt x="1981688" y="812800"/>
                  </a:lnTo>
                  <a:lnTo>
                    <a:pt x="0" y="812800"/>
                  </a:lnTo>
                  <a:close/>
                </a:path>
              </a:pathLst>
            </a:custGeom>
            <a:solidFill>
              <a:srgbClr val="13538A">
                <a:alpha val="55686"/>
              </a:srgbClr>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11" name="Group 11"/>
          <p:cNvGrpSpPr/>
          <p:nvPr/>
        </p:nvGrpSpPr>
        <p:grpSpPr>
          <a:xfrm>
            <a:off x="7557441" y="5749704"/>
            <a:ext cx="7524220" cy="3086100"/>
            <a:chOff x="0" y="0"/>
            <a:chExt cx="1981688" cy="812800"/>
          </a:xfrm>
        </p:grpSpPr>
        <p:sp>
          <p:nvSpPr>
            <p:cNvPr id="12" name="Freeform 12"/>
            <p:cNvSpPr/>
            <p:nvPr/>
          </p:nvSpPr>
          <p:spPr>
            <a:xfrm>
              <a:off x="0" y="0"/>
              <a:ext cx="1981688" cy="812800"/>
            </a:xfrm>
            <a:custGeom>
              <a:avLst/>
              <a:gdLst/>
              <a:ahLst/>
              <a:cxnLst/>
              <a:rect l="l" t="t" r="r" b="b"/>
              <a:pathLst>
                <a:path w="1981688" h="812800">
                  <a:moveTo>
                    <a:pt x="0" y="0"/>
                  </a:moveTo>
                  <a:lnTo>
                    <a:pt x="1981688" y="0"/>
                  </a:lnTo>
                  <a:lnTo>
                    <a:pt x="1981688" y="812800"/>
                  </a:lnTo>
                  <a:lnTo>
                    <a:pt x="0" y="812800"/>
                  </a:lnTo>
                  <a:close/>
                </a:path>
              </a:pathLst>
            </a:custGeom>
            <a:solidFill>
              <a:srgbClr val="13538A">
                <a:alpha val="55686"/>
              </a:srgbClr>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14" name="TextBox 14"/>
          <p:cNvSpPr txBox="1"/>
          <p:nvPr/>
        </p:nvSpPr>
        <p:spPr>
          <a:xfrm>
            <a:off x="7865967" y="5895975"/>
            <a:ext cx="8912900" cy="2939375"/>
          </a:xfrm>
          <a:prstGeom prst="rect">
            <a:avLst/>
          </a:prstGeom>
        </p:spPr>
        <p:txBody>
          <a:bodyPr lIns="0" tIns="0" rIns="0" bIns="0" rtlCol="0" anchor="t">
            <a:spAutoFit/>
          </a:bodyPr>
          <a:lstStyle/>
          <a:p>
            <a:pPr algn="just">
              <a:lnSpc>
                <a:spcPts val="11805"/>
              </a:lnSpc>
            </a:pPr>
            <a:r>
              <a:rPr lang="en-US" sz="8432">
                <a:solidFill>
                  <a:srgbClr val="3EDAD8"/>
                </a:solidFill>
                <a:latin typeface="IBM Plex Sans Bold"/>
              </a:rPr>
              <a:t>Các yêu cầu </a:t>
            </a:r>
          </a:p>
          <a:p>
            <a:pPr algn="just">
              <a:lnSpc>
                <a:spcPts val="11805"/>
              </a:lnSpc>
              <a:spcBef>
                <a:spcPct val="0"/>
              </a:spcBef>
            </a:pPr>
            <a:r>
              <a:rPr lang="en-US" sz="8432">
                <a:solidFill>
                  <a:srgbClr val="3EDAD8"/>
                </a:solidFill>
                <a:latin typeface="IBM Plex Sans Bold"/>
              </a:rPr>
              <a:t>phi chức năng</a:t>
            </a:r>
          </a:p>
        </p:txBody>
      </p:sp>
      <p:sp>
        <p:nvSpPr>
          <p:cNvPr id="15" name="TextBox 15"/>
          <p:cNvSpPr txBox="1"/>
          <p:nvPr/>
        </p:nvSpPr>
        <p:spPr>
          <a:xfrm>
            <a:off x="8421515" y="1316589"/>
            <a:ext cx="12559727" cy="2902986"/>
          </a:xfrm>
          <a:prstGeom prst="rect">
            <a:avLst/>
          </a:prstGeom>
        </p:spPr>
        <p:txBody>
          <a:bodyPr lIns="0" tIns="0" rIns="0" bIns="0" rtlCol="0" anchor="t">
            <a:spAutoFit/>
          </a:bodyPr>
          <a:lstStyle/>
          <a:p>
            <a:pPr algn="just">
              <a:lnSpc>
                <a:spcPts val="11665"/>
              </a:lnSpc>
            </a:pPr>
            <a:r>
              <a:rPr lang="en-US" sz="8332">
                <a:solidFill>
                  <a:srgbClr val="3EDAD8"/>
                </a:solidFill>
                <a:latin typeface="IBM Plex Sans Bold"/>
              </a:rPr>
              <a:t>Các yêu cầu</a:t>
            </a:r>
          </a:p>
          <a:p>
            <a:pPr algn="just">
              <a:lnSpc>
                <a:spcPts val="11665"/>
              </a:lnSpc>
              <a:spcBef>
                <a:spcPct val="0"/>
              </a:spcBef>
            </a:pPr>
            <a:r>
              <a:rPr lang="en-US" sz="8332">
                <a:solidFill>
                  <a:srgbClr val="3EDAD8"/>
                </a:solidFill>
                <a:latin typeface="IBM Plex Sans Bold"/>
              </a:rPr>
              <a:t> chức năng</a:t>
            </a:r>
          </a:p>
        </p:txBody>
      </p:sp>
      <p:sp>
        <p:nvSpPr>
          <p:cNvPr id="16" name="TextBox 16"/>
          <p:cNvSpPr txBox="1"/>
          <p:nvPr/>
        </p:nvSpPr>
        <p:spPr>
          <a:xfrm>
            <a:off x="1308748" y="1133475"/>
            <a:ext cx="6248693" cy="7702329"/>
          </a:xfrm>
          <a:prstGeom prst="rect">
            <a:avLst/>
          </a:prstGeom>
        </p:spPr>
        <p:txBody>
          <a:bodyPr lIns="0" tIns="0" rIns="0" bIns="0" rtlCol="0" anchor="t">
            <a:spAutoFit/>
          </a:bodyPr>
          <a:lstStyle/>
          <a:p>
            <a:pPr>
              <a:lnSpc>
                <a:spcPts val="12100"/>
              </a:lnSpc>
            </a:pPr>
            <a:r>
              <a:rPr lang="en-US" sz="11000">
                <a:solidFill>
                  <a:srgbClr val="FFFFFF"/>
                </a:solidFill>
                <a:latin typeface="IBM Plex Sans"/>
              </a:rPr>
              <a:t>3.2</a:t>
            </a:r>
          </a:p>
          <a:p>
            <a:pPr>
              <a:lnSpc>
                <a:spcPts val="12100"/>
              </a:lnSpc>
            </a:pPr>
            <a:r>
              <a:rPr lang="en-US" sz="11000">
                <a:solidFill>
                  <a:srgbClr val="FFFFFF"/>
                </a:solidFill>
                <a:latin typeface="IBM Plex Sans"/>
              </a:rPr>
              <a:t>Đặc tả yêu cầu phần mềm</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952" r="18359" b="7910"/>
          <a:stretch>
            <a:fillRect/>
          </a:stretch>
        </p:blipFill>
        <p:spPr>
          <a:xfrm>
            <a:off x="0" y="0"/>
            <a:ext cx="18288000" cy="10287000"/>
          </a:xfrm>
          <a:prstGeom prst="rect">
            <a:avLst/>
          </a:prstGeom>
        </p:spPr>
      </p:pic>
      <p:sp>
        <p:nvSpPr>
          <p:cNvPr id="3" name="Freeform 3"/>
          <p:cNvSpPr/>
          <p:nvPr/>
        </p:nvSpPr>
        <p:spPr>
          <a:xfrm>
            <a:off x="7598390" y="0"/>
            <a:ext cx="10689610" cy="10287000"/>
          </a:xfrm>
          <a:custGeom>
            <a:avLst/>
            <a:gdLst/>
            <a:ahLst/>
            <a:cxnLst/>
            <a:rect l="l" t="t" r="r" b="b"/>
            <a:pathLst>
              <a:path w="10689610" h="10287000">
                <a:moveTo>
                  <a:pt x="0" y="0"/>
                </a:moveTo>
                <a:lnTo>
                  <a:pt x="10689610" y="0"/>
                </a:lnTo>
                <a:lnTo>
                  <a:pt x="10689610" y="10287000"/>
                </a:lnTo>
                <a:lnTo>
                  <a:pt x="0" y="10287000"/>
                </a:lnTo>
                <a:lnTo>
                  <a:pt x="0" y="0"/>
                </a:lnTo>
                <a:close/>
              </a:path>
            </a:pathLst>
          </a:custGeom>
          <a:blipFill>
            <a:blip r:embed="rId3"/>
            <a:stretch>
              <a:fillRect l="-741" t="-757" b="-1139"/>
            </a:stretch>
          </a:blipFill>
        </p:spPr>
      </p:sp>
      <p:sp>
        <p:nvSpPr>
          <p:cNvPr id="4" name="TextBox 4"/>
          <p:cNvSpPr txBox="1"/>
          <p:nvPr/>
        </p:nvSpPr>
        <p:spPr>
          <a:xfrm>
            <a:off x="1403149" y="2935169"/>
            <a:ext cx="3375550" cy="4426187"/>
          </a:xfrm>
          <a:prstGeom prst="rect">
            <a:avLst/>
          </a:prstGeom>
        </p:spPr>
        <p:txBody>
          <a:bodyPr lIns="0" tIns="0" rIns="0" bIns="0" rtlCol="0" anchor="t">
            <a:spAutoFit/>
          </a:bodyPr>
          <a:lstStyle/>
          <a:p>
            <a:pPr>
              <a:lnSpc>
                <a:spcPts val="8793"/>
              </a:lnSpc>
            </a:pPr>
            <a:r>
              <a:rPr lang="en-US" sz="7327">
                <a:solidFill>
                  <a:srgbClr val="FFFFFF"/>
                </a:solidFill>
                <a:latin typeface="IBM Plex Sans"/>
              </a:rPr>
              <a:t>3.2.1. Yêu cầu chức năng</a:t>
            </a:r>
          </a:p>
        </p:txBody>
      </p:sp>
      <p:grpSp>
        <p:nvGrpSpPr>
          <p:cNvPr id="5" name="Group 5"/>
          <p:cNvGrpSpPr/>
          <p:nvPr/>
        </p:nvGrpSpPr>
        <p:grpSpPr>
          <a:xfrm>
            <a:off x="843053" y="9258300"/>
            <a:ext cx="560096" cy="1028700"/>
            <a:chOff x="0" y="0"/>
            <a:chExt cx="189465" cy="347980"/>
          </a:xfrm>
        </p:grpSpPr>
        <p:sp>
          <p:nvSpPr>
            <p:cNvPr id="6" name="Freeform 6"/>
            <p:cNvSpPr/>
            <p:nvPr/>
          </p:nvSpPr>
          <p:spPr>
            <a:xfrm>
              <a:off x="0" y="0"/>
              <a:ext cx="189465" cy="347980"/>
            </a:xfrm>
            <a:custGeom>
              <a:avLst/>
              <a:gdLst/>
              <a:ahLst/>
              <a:cxnLst/>
              <a:rect l="l" t="t" r="r" b="b"/>
              <a:pathLst>
                <a:path w="189465" h="347980">
                  <a:moveTo>
                    <a:pt x="0" y="0"/>
                  </a:moveTo>
                  <a:lnTo>
                    <a:pt x="189465" y="0"/>
                  </a:lnTo>
                  <a:lnTo>
                    <a:pt x="189465" y="347980"/>
                  </a:lnTo>
                  <a:lnTo>
                    <a:pt x="0" y="347980"/>
                  </a:lnTo>
                  <a:close/>
                </a:path>
              </a:pathLst>
            </a:custGeom>
            <a:solidFill>
              <a:srgbClr val="3EDAD8"/>
            </a:solidFill>
          </p:spPr>
        </p:sp>
      </p:grpSp>
      <p:grpSp>
        <p:nvGrpSpPr>
          <p:cNvPr id="7" name="Group 7"/>
          <p:cNvGrpSpPr/>
          <p:nvPr/>
        </p:nvGrpSpPr>
        <p:grpSpPr>
          <a:xfrm>
            <a:off x="1840770" y="9772650"/>
            <a:ext cx="560096" cy="1028700"/>
            <a:chOff x="0" y="0"/>
            <a:chExt cx="189465" cy="347980"/>
          </a:xfrm>
        </p:grpSpPr>
        <p:sp>
          <p:nvSpPr>
            <p:cNvPr id="8" name="Freeform 8"/>
            <p:cNvSpPr/>
            <p:nvPr/>
          </p:nvSpPr>
          <p:spPr>
            <a:xfrm>
              <a:off x="0" y="0"/>
              <a:ext cx="189465" cy="347980"/>
            </a:xfrm>
            <a:custGeom>
              <a:avLst/>
              <a:gdLst/>
              <a:ahLst/>
              <a:cxnLst/>
              <a:rect l="l" t="t" r="r" b="b"/>
              <a:pathLst>
                <a:path w="189465" h="347980">
                  <a:moveTo>
                    <a:pt x="0" y="0"/>
                  </a:moveTo>
                  <a:lnTo>
                    <a:pt x="189465" y="0"/>
                  </a:lnTo>
                  <a:lnTo>
                    <a:pt x="189465" y="347980"/>
                  </a:lnTo>
                  <a:lnTo>
                    <a:pt x="0" y="347980"/>
                  </a:lnTo>
                  <a:close/>
                </a:path>
              </a:pathLst>
            </a:custGeom>
            <a:solidFill>
              <a:srgbClr val="3EDAD8"/>
            </a:solidFill>
          </p:spPr>
        </p:sp>
      </p:gr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952" r="18359" b="7910"/>
          <a:stretch>
            <a:fillRect/>
          </a:stretch>
        </p:blipFill>
        <p:spPr>
          <a:xfrm>
            <a:off x="0" y="0"/>
            <a:ext cx="18288000" cy="10287000"/>
          </a:xfrm>
          <a:prstGeom prst="rect">
            <a:avLst/>
          </a:prstGeom>
        </p:spPr>
      </p:pic>
      <p:sp>
        <p:nvSpPr>
          <p:cNvPr id="3" name="TextBox 3"/>
          <p:cNvSpPr txBox="1"/>
          <p:nvPr/>
        </p:nvSpPr>
        <p:spPr>
          <a:xfrm>
            <a:off x="2069212" y="2258502"/>
            <a:ext cx="3375550" cy="5535115"/>
          </a:xfrm>
          <a:prstGeom prst="rect">
            <a:avLst/>
          </a:prstGeom>
        </p:spPr>
        <p:txBody>
          <a:bodyPr lIns="0" tIns="0" rIns="0" bIns="0" rtlCol="0" anchor="t">
            <a:spAutoFit/>
          </a:bodyPr>
          <a:lstStyle/>
          <a:p>
            <a:pPr>
              <a:lnSpc>
                <a:spcPts val="8793"/>
              </a:lnSpc>
            </a:pPr>
            <a:r>
              <a:rPr lang="en-US" sz="7327">
                <a:solidFill>
                  <a:srgbClr val="FFFFFF"/>
                </a:solidFill>
                <a:latin typeface="IBM Plex Sans"/>
              </a:rPr>
              <a:t>3.2.2. Yêu cầu  phi chức năng</a:t>
            </a:r>
          </a:p>
        </p:txBody>
      </p:sp>
      <p:grpSp>
        <p:nvGrpSpPr>
          <p:cNvPr id="4" name="Group 4"/>
          <p:cNvGrpSpPr/>
          <p:nvPr/>
        </p:nvGrpSpPr>
        <p:grpSpPr>
          <a:xfrm>
            <a:off x="6903765" y="5021297"/>
            <a:ext cx="9760482" cy="3086100"/>
            <a:chOff x="0" y="0"/>
            <a:chExt cx="2570662" cy="812800"/>
          </a:xfrm>
        </p:grpSpPr>
        <p:sp>
          <p:nvSpPr>
            <p:cNvPr id="5" name="Freeform 5"/>
            <p:cNvSpPr/>
            <p:nvPr/>
          </p:nvSpPr>
          <p:spPr>
            <a:xfrm>
              <a:off x="0" y="0"/>
              <a:ext cx="2570662" cy="812800"/>
            </a:xfrm>
            <a:custGeom>
              <a:avLst/>
              <a:gdLst/>
              <a:ahLst/>
              <a:cxnLst/>
              <a:rect l="l" t="t" r="r" b="b"/>
              <a:pathLst>
                <a:path w="2570662" h="812800">
                  <a:moveTo>
                    <a:pt x="0" y="0"/>
                  </a:moveTo>
                  <a:lnTo>
                    <a:pt x="2570662" y="0"/>
                  </a:lnTo>
                  <a:lnTo>
                    <a:pt x="2570662" y="812800"/>
                  </a:lnTo>
                  <a:lnTo>
                    <a:pt x="0" y="812800"/>
                  </a:lnTo>
                  <a:close/>
                </a:path>
              </a:pathLst>
            </a:custGeom>
            <a:solidFill>
              <a:srgbClr val="324998">
                <a:alpha val="55686"/>
              </a:srgbClr>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7" name="TextBox 7"/>
          <p:cNvSpPr txBox="1"/>
          <p:nvPr/>
        </p:nvSpPr>
        <p:spPr>
          <a:xfrm>
            <a:off x="7182970" y="4916522"/>
            <a:ext cx="8912900" cy="1961917"/>
          </a:xfrm>
          <a:prstGeom prst="rect">
            <a:avLst/>
          </a:prstGeom>
        </p:spPr>
        <p:txBody>
          <a:bodyPr lIns="0" tIns="0" rIns="0" bIns="0" rtlCol="0" anchor="t">
            <a:spAutoFit/>
          </a:bodyPr>
          <a:lstStyle/>
          <a:p>
            <a:pPr algn="just">
              <a:lnSpc>
                <a:spcPts val="7885"/>
              </a:lnSpc>
              <a:spcBef>
                <a:spcPct val="0"/>
              </a:spcBef>
            </a:pPr>
            <a:r>
              <a:rPr lang="en-US" sz="5632">
                <a:solidFill>
                  <a:srgbClr val="3EDAD8"/>
                </a:solidFill>
                <a:latin typeface="IBM Plex Sans"/>
              </a:rPr>
              <a:t> Tính bảo mật và các ràng buộc</a:t>
            </a:r>
          </a:p>
        </p:txBody>
      </p:sp>
      <p:grpSp>
        <p:nvGrpSpPr>
          <p:cNvPr id="8" name="Group 8"/>
          <p:cNvGrpSpPr/>
          <p:nvPr/>
        </p:nvGrpSpPr>
        <p:grpSpPr>
          <a:xfrm>
            <a:off x="6903765" y="1478514"/>
            <a:ext cx="9760482" cy="3086100"/>
            <a:chOff x="0" y="0"/>
            <a:chExt cx="2570662" cy="812800"/>
          </a:xfrm>
        </p:grpSpPr>
        <p:sp>
          <p:nvSpPr>
            <p:cNvPr id="9" name="Freeform 9"/>
            <p:cNvSpPr/>
            <p:nvPr/>
          </p:nvSpPr>
          <p:spPr>
            <a:xfrm>
              <a:off x="0" y="0"/>
              <a:ext cx="2570662" cy="812800"/>
            </a:xfrm>
            <a:custGeom>
              <a:avLst/>
              <a:gdLst/>
              <a:ahLst/>
              <a:cxnLst/>
              <a:rect l="l" t="t" r="r" b="b"/>
              <a:pathLst>
                <a:path w="2570662" h="812800">
                  <a:moveTo>
                    <a:pt x="0" y="0"/>
                  </a:moveTo>
                  <a:lnTo>
                    <a:pt x="2570662" y="0"/>
                  </a:lnTo>
                  <a:lnTo>
                    <a:pt x="2570662" y="812800"/>
                  </a:lnTo>
                  <a:lnTo>
                    <a:pt x="0" y="812800"/>
                  </a:lnTo>
                  <a:close/>
                </a:path>
              </a:pathLst>
            </a:custGeom>
            <a:solidFill>
              <a:srgbClr val="324998">
                <a:alpha val="55686"/>
              </a:srgbClr>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11" name="TextBox 11"/>
          <p:cNvSpPr txBox="1"/>
          <p:nvPr/>
        </p:nvSpPr>
        <p:spPr>
          <a:xfrm>
            <a:off x="7182970" y="2681093"/>
            <a:ext cx="12559727" cy="945302"/>
          </a:xfrm>
          <a:prstGeom prst="rect">
            <a:avLst/>
          </a:prstGeom>
        </p:spPr>
        <p:txBody>
          <a:bodyPr lIns="0" tIns="0" rIns="0" bIns="0" rtlCol="0" anchor="t">
            <a:spAutoFit/>
          </a:bodyPr>
          <a:lstStyle/>
          <a:p>
            <a:pPr algn="just">
              <a:lnSpc>
                <a:spcPts val="7746"/>
              </a:lnSpc>
              <a:spcBef>
                <a:spcPct val="0"/>
              </a:spcBef>
            </a:pPr>
            <a:r>
              <a:rPr lang="en-US" sz="5532">
                <a:solidFill>
                  <a:srgbClr val="3EDAD8"/>
                </a:solidFill>
                <a:latin typeface="IBM Plex Sans"/>
              </a:rPr>
              <a:t>Giao diện người dùng</a:t>
            </a: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E1D1D"/>
        </a:solidFill>
        <a:effectLst/>
      </p:bgPr>
    </p:bg>
    <p:spTree>
      <p:nvGrpSpPr>
        <p:cNvPr id="1" name=""/>
        <p:cNvGrpSpPr/>
        <p:nvPr/>
      </p:nvGrpSpPr>
      <p:grpSpPr>
        <a:xfrm>
          <a:off x="0" y="0"/>
          <a:ext cx="0" cy="0"/>
          <a:chOff x="0" y="0"/>
          <a:chExt cx="0" cy="0"/>
        </a:xfrm>
      </p:grpSpPr>
      <p:sp>
        <p:nvSpPr>
          <p:cNvPr id="2" name="Freeform 2"/>
          <p:cNvSpPr/>
          <p:nvPr/>
        </p:nvSpPr>
        <p:spPr>
          <a:xfrm>
            <a:off x="0" y="40117"/>
            <a:ext cx="22378891" cy="10206766"/>
          </a:xfrm>
          <a:custGeom>
            <a:avLst/>
            <a:gdLst/>
            <a:ahLst/>
            <a:cxnLst/>
            <a:rect l="l" t="t" r="r" b="b"/>
            <a:pathLst>
              <a:path w="22378891" h="10206766">
                <a:moveTo>
                  <a:pt x="0" y="0"/>
                </a:moveTo>
                <a:lnTo>
                  <a:pt x="22378891" y="0"/>
                </a:lnTo>
                <a:lnTo>
                  <a:pt x="22378891" y="10206766"/>
                </a:lnTo>
                <a:lnTo>
                  <a:pt x="0" y="10206766"/>
                </a:lnTo>
                <a:lnTo>
                  <a:pt x="0" y="0"/>
                </a:lnTo>
                <a:close/>
              </a:path>
            </a:pathLst>
          </a:custGeom>
          <a:blipFill>
            <a:blip r:embed="rId2">
              <a:alphaModFix amt="50000"/>
            </a:blip>
            <a:stretch>
              <a:fillRect t="-8877" r="-2624" b="-8877"/>
            </a:stretch>
          </a:blipFill>
        </p:spPr>
      </p:sp>
      <p:sp>
        <p:nvSpPr>
          <p:cNvPr id="3" name="AutoShape 3"/>
          <p:cNvSpPr/>
          <p:nvPr/>
        </p:nvSpPr>
        <p:spPr>
          <a:xfrm>
            <a:off x="-9112378" y="2812249"/>
            <a:ext cx="31971424" cy="0"/>
          </a:xfrm>
          <a:prstGeom prst="line">
            <a:avLst/>
          </a:prstGeom>
          <a:ln w="28575" cap="rnd">
            <a:solidFill>
              <a:srgbClr val="B4B4B4"/>
            </a:solidFill>
            <a:prstDash val="solid"/>
            <a:headEnd type="none" w="sm" len="sm"/>
            <a:tailEnd type="none" w="sm" len="sm"/>
          </a:ln>
        </p:spPr>
      </p:sp>
      <p:grpSp>
        <p:nvGrpSpPr>
          <p:cNvPr id="4" name="Group 4"/>
          <p:cNvGrpSpPr/>
          <p:nvPr/>
        </p:nvGrpSpPr>
        <p:grpSpPr>
          <a:xfrm rot="-5400000">
            <a:off x="226075" y="2486266"/>
            <a:ext cx="532550" cy="57420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EDAD8"/>
            </a:solidFill>
          </p:spPr>
        </p:sp>
      </p:grpSp>
      <p:grpSp>
        <p:nvGrpSpPr>
          <p:cNvPr id="6" name="Group 6"/>
          <p:cNvGrpSpPr/>
          <p:nvPr/>
        </p:nvGrpSpPr>
        <p:grpSpPr>
          <a:xfrm rot="-5400000">
            <a:off x="4722656" y="2486266"/>
            <a:ext cx="532550" cy="57420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EDAD8"/>
            </a:solidFill>
          </p:spPr>
        </p:sp>
      </p:grpSp>
      <p:grpSp>
        <p:nvGrpSpPr>
          <p:cNvPr id="8" name="Group 8"/>
          <p:cNvGrpSpPr/>
          <p:nvPr/>
        </p:nvGrpSpPr>
        <p:grpSpPr>
          <a:xfrm rot="-5400000">
            <a:off x="9685995" y="2539432"/>
            <a:ext cx="532550" cy="574209"/>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EDAD8"/>
            </a:solidFill>
          </p:spPr>
        </p:sp>
      </p:grpSp>
      <p:sp>
        <p:nvSpPr>
          <p:cNvPr id="10" name="TextBox 10"/>
          <p:cNvSpPr txBox="1"/>
          <p:nvPr/>
        </p:nvSpPr>
        <p:spPr>
          <a:xfrm>
            <a:off x="9665166" y="3654787"/>
            <a:ext cx="3516963" cy="5092234"/>
          </a:xfrm>
          <a:prstGeom prst="rect">
            <a:avLst/>
          </a:prstGeom>
        </p:spPr>
        <p:txBody>
          <a:bodyPr lIns="0" tIns="0" rIns="0" bIns="0" rtlCol="0" anchor="t">
            <a:spAutoFit/>
          </a:bodyPr>
          <a:lstStyle/>
          <a:p>
            <a:pPr>
              <a:lnSpc>
                <a:spcPts val="5081"/>
              </a:lnSpc>
            </a:pPr>
            <a:r>
              <a:rPr lang="en-US" sz="3908">
                <a:solidFill>
                  <a:srgbClr val="FFFFFF"/>
                </a:solidFill>
                <a:latin typeface="IBM Plex Sans"/>
              </a:rPr>
              <a:t>Tốc độ tải trang: Tối ưu hóa tải trang nhanh bằng cách nén và tối ưu hóa hình ảnh và tài liệu.</a:t>
            </a:r>
          </a:p>
          <a:p>
            <a:pPr>
              <a:lnSpc>
                <a:spcPts val="5081"/>
              </a:lnSpc>
            </a:pPr>
            <a:endParaRPr lang="en-US" sz="3908">
              <a:solidFill>
                <a:srgbClr val="FFFFFF"/>
              </a:solidFill>
              <a:latin typeface="IBM Plex Sans"/>
            </a:endParaRPr>
          </a:p>
        </p:txBody>
      </p:sp>
      <p:sp>
        <p:nvSpPr>
          <p:cNvPr id="11" name="TextBox 11"/>
          <p:cNvSpPr txBox="1"/>
          <p:nvPr/>
        </p:nvSpPr>
        <p:spPr>
          <a:xfrm>
            <a:off x="282194" y="3654787"/>
            <a:ext cx="3898290" cy="3813909"/>
          </a:xfrm>
          <a:prstGeom prst="rect">
            <a:avLst/>
          </a:prstGeom>
        </p:spPr>
        <p:txBody>
          <a:bodyPr lIns="0" tIns="0" rIns="0" bIns="0" rtlCol="0" anchor="t">
            <a:spAutoFit/>
          </a:bodyPr>
          <a:lstStyle/>
          <a:p>
            <a:pPr>
              <a:lnSpc>
                <a:spcPts val="5081"/>
              </a:lnSpc>
            </a:pPr>
            <a:r>
              <a:rPr lang="en-US" sz="3908">
                <a:solidFill>
                  <a:srgbClr val="FFFFFF"/>
                </a:solidFill>
                <a:latin typeface="IBM Plex Sans"/>
              </a:rPr>
              <a:t>Tính trực quan: Giao diện người dùng hấp dẫn, dễ sử dụng và trực quan.</a:t>
            </a:r>
          </a:p>
          <a:p>
            <a:pPr>
              <a:lnSpc>
                <a:spcPts val="5081"/>
              </a:lnSpc>
            </a:pPr>
            <a:endParaRPr lang="en-US" sz="3908">
              <a:solidFill>
                <a:srgbClr val="FFFFFF"/>
              </a:solidFill>
              <a:latin typeface="IBM Plex Sans"/>
            </a:endParaRPr>
          </a:p>
        </p:txBody>
      </p:sp>
      <p:sp>
        <p:nvSpPr>
          <p:cNvPr id="12" name="TextBox 12"/>
          <p:cNvSpPr txBox="1"/>
          <p:nvPr/>
        </p:nvSpPr>
        <p:spPr>
          <a:xfrm>
            <a:off x="4701827" y="3654787"/>
            <a:ext cx="3867964" cy="4453071"/>
          </a:xfrm>
          <a:prstGeom prst="rect">
            <a:avLst/>
          </a:prstGeom>
        </p:spPr>
        <p:txBody>
          <a:bodyPr lIns="0" tIns="0" rIns="0" bIns="0" rtlCol="0" anchor="t">
            <a:spAutoFit/>
          </a:bodyPr>
          <a:lstStyle/>
          <a:p>
            <a:pPr>
              <a:lnSpc>
                <a:spcPts val="5081"/>
              </a:lnSpc>
            </a:pPr>
            <a:r>
              <a:rPr lang="en-US" sz="3908">
                <a:solidFill>
                  <a:srgbClr val="FFFFFF"/>
                </a:solidFill>
                <a:latin typeface="IBM Plex Sans"/>
              </a:rPr>
              <a:t>Tương thích đa nền tảng: Giao diện tối ưu hóa cho máy tính, điện thoại di động và máy tính bảng.</a:t>
            </a:r>
          </a:p>
        </p:txBody>
      </p:sp>
      <p:sp>
        <p:nvSpPr>
          <p:cNvPr id="13" name="TextBox 13"/>
          <p:cNvSpPr txBox="1"/>
          <p:nvPr/>
        </p:nvSpPr>
        <p:spPr>
          <a:xfrm>
            <a:off x="891270" y="1133475"/>
            <a:ext cx="9773465" cy="781716"/>
          </a:xfrm>
          <a:prstGeom prst="rect">
            <a:avLst/>
          </a:prstGeom>
        </p:spPr>
        <p:txBody>
          <a:bodyPr lIns="0" tIns="0" rIns="0" bIns="0" rtlCol="0" anchor="t">
            <a:spAutoFit/>
          </a:bodyPr>
          <a:lstStyle/>
          <a:p>
            <a:pPr marL="0" lvl="0" indent="0" algn="l">
              <a:lnSpc>
                <a:spcPts val="6032"/>
              </a:lnSpc>
            </a:pPr>
            <a:r>
              <a:rPr lang="en-US" sz="5856">
                <a:solidFill>
                  <a:srgbClr val="FFFFFF"/>
                </a:solidFill>
                <a:latin typeface="IBM Plex Sans"/>
              </a:rPr>
              <a:t>3.2.2.1 Giao diện người dùng</a:t>
            </a:r>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3117" t="2901" r="13947"/>
          <a:stretch>
            <a:fillRect/>
          </a:stretch>
        </p:blipFill>
        <p:spPr>
          <a:xfrm>
            <a:off x="0" y="0"/>
            <a:ext cx="18288000" cy="10287000"/>
          </a:xfrm>
          <a:prstGeom prst="rect">
            <a:avLst/>
          </a:prstGeom>
        </p:spPr>
      </p:pic>
      <p:sp>
        <p:nvSpPr>
          <p:cNvPr id="3" name="AutoShape 3"/>
          <p:cNvSpPr/>
          <p:nvPr/>
        </p:nvSpPr>
        <p:spPr>
          <a:xfrm>
            <a:off x="-9112378" y="2812249"/>
            <a:ext cx="31971424" cy="0"/>
          </a:xfrm>
          <a:prstGeom prst="line">
            <a:avLst/>
          </a:prstGeom>
          <a:ln w="28575" cap="rnd">
            <a:solidFill>
              <a:srgbClr val="B4B4B4"/>
            </a:solidFill>
            <a:prstDash val="solid"/>
            <a:headEnd type="none" w="sm" len="sm"/>
            <a:tailEnd type="none" w="sm" len="sm"/>
          </a:ln>
        </p:spPr>
      </p:sp>
      <p:grpSp>
        <p:nvGrpSpPr>
          <p:cNvPr id="4" name="Group 4"/>
          <p:cNvGrpSpPr/>
          <p:nvPr/>
        </p:nvGrpSpPr>
        <p:grpSpPr>
          <a:xfrm rot="-5400000">
            <a:off x="762425" y="2388130"/>
            <a:ext cx="532550" cy="57420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EDAD8"/>
            </a:solidFill>
          </p:spPr>
        </p:sp>
      </p:grpSp>
      <p:grpSp>
        <p:nvGrpSpPr>
          <p:cNvPr id="6" name="Group 6"/>
          <p:cNvGrpSpPr/>
          <p:nvPr/>
        </p:nvGrpSpPr>
        <p:grpSpPr>
          <a:xfrm rot="-5400000">
            <a:off x="6030010" y="2525145"/>
            <a:ext cx="532550" cy="57420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EDAD8"/>
            </a:solidFill>
          </p:spPr>
        </p:sp>
      </p:grpSp>
      <p:sp>
        <p:nvSpPr>
          <p:cNvPr id="8" name="TextBox 8"/>
          <p:cNvSpPr txBox="1"/>
          <p:nvPr/>
        </p:nvSpPr>
        <p:spPr>
          <a:xfrm>
            <a:off x="480478" y="3237163"/>
            <a:ext cx="4783686" cy="5731396"/>
          </a:xfrm>
          <a:prstGeom prst="rect">
            <a:avLst/>
          </a:prstGeom>
        </p:spPr>
        <p:txBody>
          <a:bodyPr lIns="0" tIns="0" rIns="0" bIns="0" rtlCol="0" anchor="t">
            <a:spAutoFit/>
          </a:bodyPr>
          <a:lstStyle/>
          <a:p>
            <a:pPr>
              <a:lnSpc>
                <a:spcPts val="5081"/>
              </a:lnSpc>
            </a:pPr>
            <a:r>
              <a:rPr lang="en-US" sz="3908">
                <a:solidFill>
                  <a:srgbClr val="FFFFFF"/>
                </a:solidFill>
                <a:latin typeface="IBM Plex Sans"/>
              </a:rPr>
              <a:t>Bảo mật thông tin người dùng: Hệ thống đảm bảo bảo mật thông tin cá nhân và tài khoản, mã hóa dữ liệu nhạy cảm và ngăn truy cập trái phép.</a:t>
            </a:r>
          </a:p>
          <a:p>
            <a:pPr>
              <a:lnSpc>
                <a:spcPts val="5081"/>
              </a:lnSpc>
            </a:pPr>
            <a:endParaRPr lang="en-US" sz="3908">
              <a:solidFill>
                <a:srgbClr val="FFFFFF"/>
              </a:solidFill>
              <a:latin typeface="IBM Plex Sans"/>
            </a:endParaRPr>
          </a:p>
        </p:txBody>
      </p:sp>
      <p:sp>
        <p:nvSpPr>
          <p:cNvPr id="9" name="TextBox 9"/>
          <p:cNvSpPr txBox="1"/>
          <p:nvPr/>
        </p:nvSpPr>
        <p:spPr>
          <a:xfrm>
            <a:off x="6009180" y="3556744"/>
            <a:ext cx="5656974" cy="5092234"/>
          </a:xfrm>
          <a:prstGeom prst="rect">
            <a:avLst/>
          </a:prstGeom>
        </p:spPr>
        <p:txBody>
          <a:bodyPr lIns="0" tIns="0" rIns="0" bIns="0" rtlCol="0" anchor="t">
            <a:spAutoFit/>
          </a:bodyPr>
          <a:lstStyle/>
          <a:p>
            <a:pPr>
              <a:lnSpc>
                <a:spcPts val="5081"/>
              </a:lnSpc>
            </a:pPr>
            <a:r>
              <a:rPr lang="en-US" sz="3908">
                <a:solidFill>
                  <a:srgbClr val="FFFFFF"/>
                </a:solidFill>
                <a:latin typeface="IBM Plex Sans"/>
              </a:rPr>
              <a:t>Xác thực và phân quyền: Hỗ trợ xác thực người dùng và phân quyền truy cập dựa trên vai trò và quyền hạn, giới hạn truy cập vào tính năng và dữ liệu.</a:t>
            </a:r>
          </a:p>
          <a:p>
            <a:pPr>
              <a:lnSpc>
                <a:spcPts val="5081"/>
              </a:lnSpc>
            </a:pPr>
            <a:endParaRPr lang="en-US" sz="3908">
              <a:solidFill>
                <a:srgbClr val="FFFFFF"/>
              </a:solidFill>
              <a:latin typeface="IBM Plex Sans"/>
            </a:endParaRPr>
          </a:p>
        </p:txBody>
      </p:sp>
      <p:sp>
        <p:nvSpPr>
          <p:cNvPr id="10" name="TextBox 10"/>
          <p:cNvSpPr txBox="1"/>
          <p:nvPr/>
        </p:nvSpPr>
        <p:spPr>
          <a:xfrm>
            <a:off x="377431" y="676700"/>
            <a:ext cx="9773465" cy="1541760"/>
          </a:xfrm>
          <a:prstGeom prst="rect">
            <a:avLst/>
          </a:prstGeom>
        </p:spPr>
        <p:txBody>
          <a:bodyPr lIns="0" tIns="0" rIns="0" bIns="0" rtlCol="0" anchor="t">
            <a:spAutoFit/>
          </a:bodyPr>
          <a:lstStyle/>
          <a:p>
            <a:pPr marL="0" lvl="0" indent="0" algn="l">
              <a:lnSpc>
                <a:spcPts val="6032"/>
              </a:lnSpc>
            </a:pPr>
            <a:r>
              <a:rPr lang="en-US" sz="5856">
                <a:solidFill>
                  <a:srgbClr val="FFFFFF"/>
                </a:solidFill>
                <a:latin typeface="IBM Plex Sans"/>
              </a:rPr>
              <a:t>3.2.2.2. Tính bảo mật và các ràng buộc</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a:grpSpLocks noChangeAspect="1"/>
          </p:cNvGrpSpPr>
          <p:nvPr/>
        </p:nvGrpSpPr>
        <p:grpSpPr>
          <a:xfrm>
            <a:off x="7074354" y="3163584"/>
            <a:ext cx="1925477" cy="1925470"/>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51" r="-51"/>
              </a:stretch>
            </a:blipFill>
          </p:spPr>
        </p:sp>
      </p:grpSp>
      <p:grpSp>
        <p:nvGrpSpPr>
          <p:cNvPr id="5" name="Group 5"/>
          <p:cNvGrpSpPr>
            <a:grpSpLocks noChangeAspect="1"/>
          </p:cNvGrpSpPr>
          <p:nvPr/>
        </p:nvGrpSpPr>
        <p:grpSpPr>
          <a:xfrm>
            <a:off x="7074354" y="818471"/>
            <a:ext cx="1925477" cy="1925470"/>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25000" b="-25000"/>
              </a:stretch>
            </a:blipFill>
          </p:spPr>
        </p:sp>
      </p:grpSp>
      <p:grpSp>
        <p:nvGrpSpPr>
          <p:cNvPr id="7" name="Group 7"/>
          <p:cNvGrpSpPr>
            <a:grpSpLocks noChangeAspect="1"/>
          </p:cNvGrpSpPr>
          <p:nvPr/>
        </p:nvGrpSpPr>
        <p:grpSpPr>
          <a:xfrm>
            <a:off x="7074354" y="5608014"/>
            <a:ext cx="1925477" cy="1925470"/>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16666" b="-16666"/>
              </a:stretch>
            </a:blipFill>
          </p:spPr>
        </p:sp>
      </p:grpSp>
      <p:grpSp>
        <p:nvGrpSpPr>
          <p:cNvPr id="9" name="Group 9"/>
          <p:cNvGrpSpPr>
            <a:grpSpLocks noChangeAspect="1"/>
          </p:cNvGrpSpPr>
          <p:nvPr/>
        </p:nvGrpSpPr>
        <p:grpSpPr>
          <a:xfrm>
            <a:off x="7074354" y="7952583"/>
            <a:ext cx="1925477" cy="1925470"/>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t="-23052" b="-23052"/>
              </a:stretch>
            </a:blipFill>
          </p:spPr>
        </p:sp>
      </p:grpSp>
      <p:grpSp>
        <p:nvGrpSpPr>
          <p:cNvPr id="11" name="Group 11"/>
          <p:cNvGrpSpPr/>
          <p:nvPr/>
        </p:nvGrpSpPr>
        <p:grpSpPr>
          <a:xfrm>
            <a:off x="1445150" y="9258300"/>
            <a:ext cx="560096" cy="1028700"/>
            <a:chOff x="0" y="0"/>
            <a:chExt cx="189465" cy="347980"/>
          </a:xfrm>
        </p:grpSpPr>
        <p:sp>
          <p:nvSpPr>
            <p:cNvPr id="12" name="Freeform 12"/>
            <p:cNvSpPr/>
            <p:nvPr/>
          </p:nvSpPr>
          <p:spPr>
            <a:xfrm>
              <a:off x="0" y="0"/>
              <a:ext cx="189465" cy="347980"/>
            </a:xfrm>
            <a:custGeom>
              <a:avLst/>
              <a:gdLst/>
              <a:ahLst/>
              <a:cxnLst/>
              <a:rect l="l" t="t" r="r" b="b"/>
              <a:pathLst>
                <a:path w="189465" h="347980">
                  <a:moveTo>
                    <a:pt x="0" y="0"/>
                  </a:moveTo>
                  <a:lnTo>
                    <a:pt x="189465" y="0"/>
                  </a:lnTo>
                  <a:lnTo>
                    <a:pt x="189465" y="347980"/>
                  </a:lnTo>
                  <a:lnTo>
                    <a:pt x="0" y="347980"/>
                  </a:lnTo>
                  <a:close/>
                </a:path>
              </a:pathLst>
            </a:custGeom>
            <a:solidFill>
              <a:srgbClr val="3EDAD8"/>
            </a:solidFill>
          </p:spPr>
        </p:sp>
      </p:grpSp>
      <p:grpSp>
        <p:nvGrpSpPr>
          <p:cNvPr id="13" name="Group 13"/>
          <p:cNvGrpSpPr/>
          <p:nvPr/>
        </p:nvGrpSpPr>
        <p:grpSpPr>
          <a:xfrm>
            <a:off x="237640" y="2687650"/>
            <a:ext cx="6079251" cy="4049413"/>
            <a:chOff x="0" y="0"/>
            <a:chExt cx="1601120" cy="1066512"/>
          </a:xfrm>
        </p:grpSpPr>
        <p:sp>
          <p:nvSpPr>
            <p:cNvPr id="14" name="Freeform 14"/>
            <p:cNvSpPr/>
            <p:nvPr/>
          </p:nvSpPr>
          <p:spPr>
            <a:xfrm>
              <a:off x="0" y="0"/>
              <a:ext cx="1601120" cy="1066512"/>
            </a:xfrm>
            <a:custGeom>
              <a:avLst/>
              <a:gdLst/>
              <a:ahLst/>
              <a:cxnLst/>
              <a:rect l="l" t="t" r="r" b="b"/>
              <a:pathLst>
                <a:path w="1601120" h="1066512">
                  <a:moveTo>
                    <a:pt x="0" y="0"/>
                  </a:moveTo>
                  <a:lnTo>
                    <a:pt x="1601120" y="0"/>
                  </a:lnTo>
                  <a:lnTo>
                    <a:pt x="1601120" y="1066512"/>
                  </a:lnTo>
                  <a:lnTo>
                    <a:pt x="0" y="1066512"/>
                  </a:lnTo>
                  <a:close/>
                </a:path>
              </a:pathLst>
            </a:custGeom>
            <a:solidFill>
              <a:srgbClr val="13538A">
                <a:alpha val="40000"/>
              </a:srgbClr>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16" name="TextBox 16"/>
          <p:cNvSpPr txBox="1"/>
          <p:nvPr/>
        </p:nvSpPr>
        <p:spPr>
          <a:xfrm>
            <a:off x="9497383" y="4214804"/>
            <a:ext cx="5457078" cy="497553"/>
          </a:xfrm>
          <a:prstGeom prst="rect">
            <a:avLst/>
          </a:prstGeom>
        </p:spPr>
        <p:txBody>
          <a:bodyPr lIns="0" tIns="0" rIns="0" bIns="0" rtlCol="0" anchor="t">
            <a:spAutoFit/>
          </a:bodyPr>
          <a:lstStyle/>
          <a:p>
            <a:pPr>
              <a:lnSpc>
                <a:spcPts val="4070"/>
              </a:lnSpc>
              <a:spcBef>
                <a:spcPct val="0"/>
              </a:spcBef>
            </a:pPr>
            <a:r>
              <a:rPr lang="en-US" sz="2907">
                <a:solidFill>
                  <a:srgbClr val="FFFFFF"/>
                </a:solidFill>
                <a:latin typeface="IBM Plex Sans"/>
              </a:rPr>
              <a:t>MSV : 2021600119</a:t>
            </a:r>
          </a:p>
        </p:txBody>
      </p:sp>
      <p:sp>
        <p:nvSpPr>
          <p:cNvPr id="17" name="TextBox 17"/>
          <p:cNvSpPr txBox="1"/>
          <p:nvPr/>
        </p:nvSpPr>
        <p:spPr>
          <a:xfrm>
            <a:off x="9429143" y="1888819"/>
            <a:ext cx="5457078" cy="497553"/>
          </a:xfrm>
          <a:prstGeom prst="rect">
            <a:avLst/>
          </a:prstGeom>
        </p:spPr>
        <p:txBody>
          <a:bodyPr lIns="0" tIns="0" rIns="0" bIns="0" rtlCol="0" anchor="t">
            <a:spAutoFit/>
          </a:bodyPr>
          <a:lstStyle/>
          <a:p>
            <a:pPr>
              <a:lnSpc>
                <a:spcPts val="4070"/>
              </a:lnSpc>
              <a:spcBef>
                <a:spcPct val="0"/>
              </a:spcBef>
            </a:pPr>
            <a:r>
              <a:rPr lang="en-US" sz="2907">
                <a:solidFill>
                  <a:srgbClr val="FFFFFF"/>
                </a:solidFill>
                <a:latin typeface="IBM Plex Sans"/>
              </a:rPr>
              <a:t>MSV : 2021605774</a:t>
            </a:r>
          </a:p>
        </p:txBody>
      </p:sp>
      <p:sp>
        <p:nvSpPr>
          <p:cNvPr id="18" name="TextBox 18"/>
          <p:cNvSpPr txBox="1"/>
          <p:nvPr/>
        </p:nvSpPr>
        <p:spPr>
          <a:xfrm>
            <a:off x="9497383" y="3428560"/>
            <a:ext cx="5457078" cy="621763"/>
          </a:xfrm>
          <a:prstGeom prst="rect">
            <a:avLst/>
          </a:prstGeom>
        </p:spPr>
        <p:txBody>
          <a:bodyPr lIns="0" tIns="0" rIns="0" bIns="0" rtlCol="0" anchor="t">
            <a:spAutoFit/>
          </a:bodyPr>
          <a:lstStyle/>
          <a:p>
            <a:pPr marL="0" lvl="0" indent="0">
              <a:lnSpc>
                <a:spcPts val="5039"/>
              </a:lnSpc>
              <a:spcBef>
                <a:spcPct val="0"/>
              </a:spcBef>
            </a:pPr>
            <a:r>
              <a:rPr lang="en-US" sz="3876">
                <a:solidFill>
                  <a:srgbClr val="FFFFFF"/>
                </a:solidFill>
                <a:latin typeface="IBM Plex Sans Bold"/>
              </a:rPr>
              <a:t>Vũ Thị Thanh</a:t>
            </a:r>
          </a:p>
        </p:txBody>
      </p:sp>
      <p:grpSp>
        <p:nvGrpSpPr>
          <p:cNvPr id="19" name="Group 19"/>
          <p:cNvGrpSpPr/>
          <p:nvPr/>
        </p:nvGrpSpPr>
        <p:grpSpPr>
          <a:xfrm>
            <a:off x="9497383" y="1028700"/>
            <a:ext cx="5457078" cy="1238663"/>
            <a:chOff x="0" y="0"/>
            <a:chExt cx="7276103" cy="1651550"/>
          </a:xfrm>
        </p:grpSpPr>
        <p:sp>
          <p:nvSpPr>
            <p:cNvPr id="20" name="TextBox 20"/>
            <p:cNvSpPr txBox="1"/>
            <p:nvPr/>
          </p:nvSpPr>
          <p:spPr>
            <a:xfrm>
              <a:off x="0" y="1009932"/>
              <a:ext cx="7276103" cy="644354"/>
            </a:xfrm>
            <a:prstGeom prst="rect">
              <a:avLst/>
            </a:prstGeom>
          </p:spPr>
          <p:txBody>
            <a:bodyPr lIns="0" tIns="0" rIns="0" bIns="0" rtlCol="0" anchor="t">
              <a:spAutoFit/>
            </a:bodyPr>
            <a:lstStyle/>
            <a:p>
              <a:pPr>
                <a:lnSpc>
                  <a:spcPts val="4070"/>
                </a:lnSpc>
                <a:spcBef>
                  <a:spcPct val="0"/>
                </a:spcBef>
              </a:pPr>
              <a:endParaRPr/>
            </a:p>
          </p:txBody>
        </p:sp>
        <p:sp>
          <p:nvSpPr>
            <p:cNvPr id="21" name="TextBox 21"/>
            <p:cNvSpPr txBox="1"/>
            <p:nvPr/>
          </p:nvSpPr>
          <p:spPr>
            <a:xfrm>
              <a:off x="0" y="-44743"/>
              <a:ext cx="7276103" cy="816317"/>
            </a:xfrm>
            <a:prstGeom prst="rect">
              <a:avLst/>
            </a:prstGeom>
          </p:spPr>
          <p:txBody>
            <a:bodyPr lIns="0" tIns="0" rIns="0" bIns="0" rtlCol="0" anchor="t">
              <a:spAutoFit/>
            </a:bodyPr>
            <a:lstStyle/>
            <a:p>
              <a:pPr marL="0" lvl="0" indent="0">
                <a:lnSpc>
                  <a:spcPts val="5039"/>
                </a:lnSpc>
                <a:spcBef>
                  <a:spcPct val="0"/>
                </a:spcBef>
              </a:pPr>
              <a:r>
                <a:rPr lang="en-US" sz="3876">
                  <a:solidFill>
                    <a:srgbClr val="FFFFFF"/>
                  </a:solidFill>
                  <a:latin typeface="IBM Plex Sans Bold"/>
                </a:rPr>
                <a:t>Trần Thị Thương</a:t>
              </a:r>
            </a:p>
          </p:txBody>
        </p:sp>
      </p:grpSp>
      <p:grpSp>
        <p:nvGrpSpPr>
          <p:cNvPr id="22" name="Group 22"/>
          <p:cNvGrpSpPr/>
          <p:nvPr/>
        </p:nvGrpSpPr>
        <p:grpSpPr>
          <a:xfrm>
            <a:off x="9497383" y="6018044"/>
            <a:ext cx="5457078" cy="1238663"/>
            <a:chOff x="0" y="0"/>
            <a:chExt cx="7276103" cy="1651550"/>
          </a:xfrm>
        </p:grpSpPr>
        <p:sp>
          <p:nvSpPr>
            <p:cNvPr id="23" name="TextBox 23"/>
            <p:cNvSpPr txBox="1"/>
            <p:nvPr/>
          </p:nvSpPr>
          <p:spPr>
            <a:xfrm>
              <a:off x="0" y="1009932"/>
              <a:ext cx="7276103" cy="644354"/>
            </a:xfrm>
            <a:prstGeom prst="rect">
              <a:avLst/>
            </a:prstGeom>
          </p:spPr>
          <p:txBody>
            <a:bodyPr lIns="0" tIns="0" rIns="0" bIns="0" rtlCol="0" anchor="t">
              <a:spAutoFit/>
            </a:bodyPr>
            <a:lstStyle/>
            <a:p>
              <a:pPr>
                <a:lnSpc>
                  <a:spcPts val="4070"/>
                </a:lnSpc>
                <a:spcBef>
                  <a:spcPct val="0"/>
                </a:spcBef>
              </a:pPr>
              <a:r>
                <a:rPr lang="en-US" sz="2907">
                  <a:solidFill>
                    <a:srgbClr val="FFFFFF"/>
                  </a:solidFill>
                  <a:latin typeface="IBM Plex Sans"/>
                </a:rPr>
                <a:t>MSV : 2021600576</a:t>
              </a:r>
            </a:p>
          </p:txBody>
        </p:sp>
        <p:sp>
          <p:nvSpPr>
            <p:cNvPr id="24" name="TextBox 24"/>
            <p:cNvSpPr txBox="1"/>
            <p:nvPr/>
          </p:nvSpPr>
          <p:spPr>
            <a:xfrm>
              <a:off x="0" y="-44743"/>
              <a:ext cx="7276103" cy="816317"/>
            </a:xfrm>
            <a:prstGeom prst="rect">
              <a:avLst/>
            </a:prstGeom>
          </p:spPr>
          <p:txBody>
            <a:bodyPr lIns="0" tIns="0" rIns="0" bIns="0" rtlCol="0" anchor="t">
              <a:spAutoFit/>
            </a:bodyPr>
            <a:lstStyle/>
            <a:p>
              <a:pPr marL="0" lvl="0" indent="0">
                <a:lnSpc>
                  <a:spcPts val="5039"/>
                </a:lnSpc>
                <a:spcBef>
                  <a:spcPct val="0"/>
                </a:spcBef>
              </a:pPr>
              <a:r>
                <a:rPr lang="en-US" sz="3876">
                  <a:solidFill>
                    <a:srgbClr val="FFFFFF"/>
                  </a:solidFill>
                  <a:latin typeface="IBM Plex Sans Bold"/>
                </a:rPr>
                <a:t>Lê Thị Mai Lan</a:t>
              </a:r>
            </a:p>
          </p:txBody>
        </p:sp>
      </p:grpSp>
      <p:grpSp>
        <p:nvGrpSpPr>
          <p:cNvPr id="25" name="Group 25"/>
          <p:cNvGrpSpPr/>
          <p:nvPr/>
        </p:nvGrpSpPr>
        <p:grpSpPr>
          <a:xfrm>
            <a:off x="9497383" y="8456857"/>
            <a:ext cx="5388837" cy="1223173"/>
            <a:chOff x="0" y="0"/>
            <a:chExt cx="7185116" cy="1630898"/>
          </a:xfrm>
        </p:grpSpPr>
        <p:sp>
          <p:nvSpPr>
            <p:cNvPr id="26" name="TextBox 26"/>
            <p:cNvSpPr txBox="1"/>
            <p:nvPr/>
          </p:nvSpPr>
          <p:spPr>
            <a:xfrm>
              <a:off x="0" y="996588"/>
              <a:ext cx="7185116" cy="637011"/>
            </a:xfrm>
            <a:prstGeom prst="rect">
              <a:avLst/>
            </a:prstGeom>
          </p:spPr>
          <p:txBody>
            <a:bodyPr lIns="0" tIns="0" rIns="0" bIns="0" rtlCol="0" anchor="t">
              <a:spAutoFit/>
            </a:bodyPr>
            <a:lstStyle/>
            <a:p>
              <a:pPr>
                <a:lnSpc>
                  <a:spcPts val="4019"/>
                </a:lnSpc>
                <a:spcBef>
                  <a:spcPct val="0"/>
                </a:spcBef>
              </a:pPr>
              <a:r>
                <a:rPr lang="en-US" sz="2871">
                  <a:solidFill>
                    <a:srgbClr val="FFFFFF"/>
                  </a:solidFill>
                  <a:latin typeface="IBM Plex Sans"/>
                </a:rPr>
                <a:t>MSV : 2021605982</a:t>
              </a:r>
            </a:p>
          </p:txBody>
        </p:sp>
        <p:sp>
          <p:nvSpPr>
            <p:cNvPr id="27" name="TextBox 27"/>
            <p:cNvSpPr txBox="1"/>
            <p:nvPr/>
          </p:nvSpPr>
          <p:spPr>
            <a:xfrm>
              <a:off x="0" y="-35135"/>
              <a:ext cx="7185116" cy="797061"/>
            </a:xfrm>
            <a:prstGeom prst="rect">
              <a:avLst/>
            </a:prstGeom>
          </p:spPr>
          <p:txBody>
            <a:bodyPr lIns="0" tIns="0" rIns="0" bIns="0" rtlCol="0" anchor="t">
              <a:spAutoFit/>
            </a:bodyPr>
            <a:lstStyle/>
            <a:p>
              <a:pPr marL="0" lvl="0" indent="0">
                <a:lnSpc>
                  <a:spcPts val="4976"/>
                </a:lnSpc>
                <a:spcBef>
                  <a:spcPct val="0"/>
                </a:spcBef>
              </a:pPr>
              <a:r>
                <a:rPr lang="en-US" sz="3828">
                  <a:solidFill>
                    <a:srgbClr val="FFFFFF"/>
                  </a:solidFill>
                  <a:latin typeface="IBM Plex Sans Bold"/>
                </a:rPr>
                <a:t>Nguyễn Thành Lâm</a:t>
              </a:r>
            </a:p>
          </p:txBody>
        </p:sp>
      </p:grpSp>
      <p:sp>
        <p:nvSpPr>
          <p:cNvPr id="28" name="TextBox 28"/>
          <p:cNvSpPr txBox="1"/>
          <p:nvPr/>
        </p:nvSpPr>
        <p:spPr>
          <a:xfrm>
            <a:off x="949777" y="2739914"/>
            <a:ext cx="6124576" cy="3897461"/>
          </a:xfrm>
          <a:prstGeom prst="rect">
            <a:avLst/>
          </a:prstGeom>
        </p:spPr>
        <p:txBody>
          <a:bodyPr lIns="0" tIns="0" rIns="0" bIns="0" rtlCol="0" anchor="t">
            <a:spAutoFit/>
          </a:bodyPr>
          <a:lstStyle/>
          <a:p>
            <a:pPr marL="0" lvl="0" indent="0">
              <a:lnSpc>
                <a:spcPts val="10440"/>
              </a:lnSpc>
            </a:pPr>
            <a:r>
              <a:rPr lang="en-US" sz="6525">
                <a:solidFill>
                  <a:srgbClr val="3EDAD8"/>
                </a:solidFill>
                <a:latin typeface="IBM Plex Sans Bold"/>
              </a:rPr>
              <a:t>DANH SÁCH THÀNH VIÊN NHÓM 12</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952" r="18359" b="7910"/>
          <a:stretch>
            <a:fillRect/>
          </a:stretch>
        </p:blipFill>
        <p:spPr>
          <a:xfrm>
            <a:off x="0" y="0"/>
            <a:ext cx="18288000" cy="10287000"/>
          </a:xfrm>
          <a:prstGeom prst="rect">
            <a:avLst/>
          </a:prstGeom>
        </p:spPr>
      </p:pic>
      <p:sp>
        <p:nvSpPr>
          <p:cNvPr id="3" name="TextBox 3"/>
          <p:cNvSpPr txBox="1"/>
          <p:nvPr/>
        </p:nvSpPr>
        <p:spPr>
          <a:xfrm>
            <a:off x="3369152" y="2902669"/>
            <a:ext cx="11718123" cy="4081611"/>
          </a:xfrm>
          <a:prstGeom prst="rect">
            <a:avLst/>
          </a:prstGeom>
        </p:spPr>
        <p:txBody>
          <a:bodyPr lIns="0" tIns="0" rIns="0" bIns="0" rtlCol="0" anchor="t">
            <a:spAutoFit/>
          </a:bodyPr>
          <a:lstStyle/>
          <a:p>
            <a:pPr marL="0" lvl="0" indent="0" algn="ctr">
              <a:lnSpc>
                <a:spcPts val="16640"/>
              </a:lnSpc>
            </a:pPr>
            <a:r>
              <a:rPr lang="en-US" sz="10400">
                <a:solidFill>
                  <a:srgbClr val="3EDAD8"/>
                </a:solidFill>
                <a:latin typeface="IBM Plex Sans Bold"/>
              </a:rPr>
              <a:t>Cảm ơn cô và các bạn đã lắng nghe!</a:t>
            </a:r>
          </a:p>
        </p:txBody>
      </p:sp>
      <p:grpSp>
        <p:nvGrpSpPr>
          <p:cNvPr id="4" name="Group 4"/>
          <p:cNvGrpSpPr/>
          <p:nvPr/>
        </p:nvGrpSpPr>
        <p:grpSpPr>
          <a:xfrm>
            <a:off x="5457953" y="9258300"/>
            <a:ext cx="560096" cy="1028700"/>
            <a:chOff x="0" y="0"/>
            <a:chExt cx="189465" cy="347980"/>
          </a:xfrm>
        </p:grpSpPr>
        <p:sp>
          <p:nvSpPr>
            <p:cNvPr id="5" name="Freeform 5"/>
            <p:cNvSpPr/>
            <p:nvPr/>
          </p:nvSpPr>
          <p:spPr>
            <a:xfrm>
              <a:off x="0" y="0"/>
              <a:ext cx="189465" cy="347980"/>
            </a:xfrm>
            <a:custGeom>
              <a:avLst/>
              <a:gdLst/>
              <a:ahLst/>
              <a:cxnLst/>
              <a:rect l="l" t="t" r="r" b="b"/>
              <a:pathLst>
                <a:path w="189465" h="347980">
                  <a:moveTo>
                    <a:pt x="0" y="0"/>
                  </a:moveTo>
                  <a:lnTo>
                    <a:pt x="189465" y="0"/>
                  </a:lnTo>
                  <a:lnTo>
                    <a:pt x="189465" y="347980"/>
                  </a:lnTo>
                  <a:lnTo>
                    <a:pt x="0" y="347980"/>
                  </a:lnTo>
                  <a:close/>
                </a:path>
              </a:pathLst>
            </a:custGeom>
            <a:solidFill>
              <a:srgbClr val="3EDAD8"/>
            </a:solidFill>
          </p:spPr>
        </p:sp>
      </p:grpSp>
      <p:grpSp>
        <p:nvGrpSpPr>
          <p:cNvPr id="6" name="Group 6"/>
          <p:cNvGrpSpPr/>
          <p:nvPr/>
        </p:nvGrpSpPr>
        <p:grpSpPr>
          <a:xfrm>
            <a:off x="10252877" y="9256737"/>
            <a:ext cx="560096" cy="1028700"/>
            <a:chOff x="0" y="0"/>
            <a:chExt cx="189465" cy="347980"/>
          </a:xfrm>
        </p:grpSpPr>
        <p:sp>
          <p:nvSpPr>
            <p:cNvPr id="7" name="Freeform 7"/>
            <p:cNvSpPr/>
            <p:nvPr/>
          </p:nvSpPr>
          <p:spPr>
            <a:xfrm>
              <a:off x="0" y="0"/>
              <a:ext cx="189465" cy="347980"/>
            </a:xfrm>
            <a:custGeom>
              <a:avLst/>
              <a:gdLst/>
              <a:ahLst/>
              <a:cxnLst/>
              <a:rect l="l" t="t" r="r" b="b"/>
              <a:pathLst>
                <a:path w="189465" h="347980">
                  <a:moveTo>
                    <a:pt x="0" y="0"/>
                  </a:moveTo>
                  <a:lnTo>
                    <a:pt x="189465" y="0"/>
                  </a:lnTo>
                  <a:lnTo>
                    <a:pt x="189465" y="347980"/>
                  </a:lnTo>
                  <a:lnTo>
                    <a:pt x="0" y="347980"/>
                  </a:lnTo>
                  <a:close/>
                </a:path>
              </a:pathLst>
            </a:custGeom>
            <a:solidFill>
              <a:srgbClr val="3EDAD8"/>
            </a:solidFill>
          </p:spPr>
        </p:sp>
      </p:grpSp>
      <p:grpSp>
        <p:nvGrpSpPr>
          <p:cNvPr id="8" name="Group 8"/>
          <p:cNvGrpSpPr/>
          <p:nvPr/>
        </p:nvGrpSpPr>
        <p:grpSpPr>
          <a:xfrm>
            <a:off x="15344673" y="9255174"/>
            <a:ext cx="560096" cy="1028700"/>
            <a:chOff x="0" y="0"/>
            <a:chExt cx="189465" cy="347980"/>
          </a:xfrm>
        </p:grpSpPr>
        <p:sp>
          <p:nvSpPr>
            <p:cNvPr id="9" name="Freeform 9"/>
            <p:cNvSpPr/>
            <p:nvPr/>
          </p:nvSpPr>
          <p:spPr>
            <a:xfrm>
              <a:off x="0" y="0"/>
              <a:ext cx="189465" cy="347980"/>
            </a:xfrm>
            <a:custGeom>
              <a:avLst/>
              <a:gdLst/>
              <a:ahLst/>
              <a:cxnLst/>
              <a:rect l="l" t="t" r="r" b="b"/>
              <a:pathLst>
                <a:path w="189465" h="347980">
                  <a:moveTo>
                    <a:pt x="0" y="0"/>
                  </a:moveTo>
                  <a:lnTo>
                    <a:pt x="189465" y="0"/>
                  </a:lnTo>
                  <a:lnTo>
                    <a:pt x="189465" y="347980"/>
                  </a:lnTo>
                  <a:lnTo>
                    <a:pt x="0" y="347980"/>
                  </a:lnTo>
                  <a:close/>
                </a:path>
              </a:pathLst>
            </a:custGeom>
            <a:solidFill>
              <a:srgbClr val="3EDAD8"/>
            </a:solidFill>
          </p:spPr>
        </p:sp>
      </p:grpSp>
      <p:grpSp>
        <p:nvGrpSpPr>
          <p:cNvPr id="10" name="Group 10"/>
          <p:cNvGrpSpPr/>
          <p:nvPr/>
        </p:nvGrpSpPr>
        <p:grpSpPr>
          <a:xfrm>
            <a:off x="1861300" y="9772650"/>
            <a:ext cx="560096" cy="1028700"/>
            <a:chOff x="0" y="0"/>
            <a:chExt cx="189465" cy="347980"/>
          </a:xfrm>
        </p:grpSpPr>
        <p:sp>
          <p:nvSpPr>
            <p:cNvPr id="11" name="Freeform 11"/>
            <p:cNvSpPr/>
            <p:nvPr/>
          </p:nvSpPr>
          <p:spPr>
            <a:xfrm>
              <a:off x="0" y="0"/>
              <a:ext cx="189465" cy="347980"/>
            </a:xfrm>
            <a:custGeom>
              <a:avLst/>
              <a:gdLst/>
              <a:ahLst/>
              <a:cxnLst/>
              <a:rect l="l" t="t" r="r" b="b"/>
              <a:pathLst>
                <a:path w="189465" h="347980">
                  <a:moveTo>
                    <a:pt x="0" y="0"/>
                  </a:moveTo>
                  <a:lnTo>
                    <a:pt x="189465" y="0"/>
                  </a:lnTo>
                  <a:lnTo>
                    <a:pt x="189465" y="347980"/>
                  </a:lnTo>
                  <a:lnTo>
                    <a:pt x="0" y="347980"/>
                  </a:lnTo>
                  <a:close/>
                </a:path>
              </a:pathLst>
            </a:custGeom>
            <a:solidFill>
              <a:srgbClr val="3EDAD8"/>
            </a:solidFill>
          </p:spPr>
        </p:sp>
      </p:grpSp>
      <p:grpSp>
        <p:nvGrpSpPr>
          <p:cNvPr id="12" name="Group 12"/>
          <p:cNvGrpSpPr/>
          <p:nvPr/>
        </p:nvGrpSpPr>
        <p:grpSpPr>
          <a:xfrm>
            <a:off x="6656224" y="9771087"/>
            <a:ext cx="560096" cy="1028700"/>
            <a:chOff x="0" y="0"/>
            <a:chExt cx="189465" cy="347980"/>
          </a:xfrm>
        </p:grpSpPr>
        <p:sp>
          <p:nvSpPr>
            <p:cNvPr id="13" name="Freeform 13"/>
            <p:cNvSpPr/>
            <p:nvPr/>
          </p:nvSpPr>
          <p:spPr>
            <a:xfrm>
              <a:off x="0" y="0"/>
              <a:ext cx="189465" cy="347980"/>
            </a:xfrm>
            <a:custGeom>
              <a:avLst/>
              <a:gdLst/>
              <a:ahLst/>
              <a:cxnLst/>
              <a:rect l="l" t="t" r="r" b="b"/>
              <a:pathLst>
                <a:path w="189465" h="347980">
                  <a:moveTo>
                    <a:pt x="0" y="0"/>
                  </a:moveTo>
                  <a:lnTo>
                    <a:pt x="189465" y="0"/>
                  </a:lnTo>
                  <a:lnTo>
                    <a:pt x="189465" y="347980"/>
                  </a:lnTo>
                  <a:lnTo>
                    <a:pt x="0" y="347980"/>
                  </a:lnTo>
                  <a:close/>
                </a:path>
              </a:pathLst>
            </a:custGeom>
            <a:solidFill>
              <a:srgbClr val="3EDAD8"/>
            </a:solidFill>
          </p:spPr>
        </p:sp>
      </p:grpSp>
      <p:grpSp>
        <p:nvGrpSpPr>
          <p:cNvPr id="14" name="Group 14"/>
          <p:cNvGrpSpPr/>
          <p:nvPr/>
        </p:nvGrpSpPr>
        <p:grpSpPr>
          <a:xfrm>
            <a:off x="11748021" y="9769524"/>
            <a:ext cx="560096" cy="1028700"/>
            <a:chOff x="0" y="0"/>
            <a:chExt cx="189465" cy="347980"/>
          </a:xfrm>
        </p:grpSpPr>
        <p:sp>
          <p:nvSpPr>
            <p:cNvPr id="15" name="Freeform 15"/>
            <p:cNvSpPr/>
            <p:nvPr/>
          </p:nvSpPr>
          <p:spPr>
            <a:xfrm>
              <a:off x="0" y="0"/>
              <a:ext cx="189465" cy="347980"/>
            </a:xfrm>
            <a:custGeom>
              <a:avLst/>
              <a:gdLst/>
              <a:ahLst/>
              <a:cxnLst/>
              <a:rect l="l" t="t" r="r" b="b"/>
              <a:pathLst>
                <a:path w="189465" h="347980">
                  <a:moveTo>
                    <a:pt x="0" y="0"/>
                  </a:moveTo>
                  <a:lnTo>
                    <a:pt x="189465" y="0"/>
                  </a:lnTo>
                  <a:lnTo>
                    <a:pt x="189465" y="347980"/>
                  </a:lnTo>
                  <a:lnTo>
                    <a:pt x="0" y="347980"/>
                  </a:lnTo>
                  <a:close/>
                </a:path>
              </a:pathLst>
            </a:custGeom>
            <a:solidFill>
              <a:srgbClr val="3EDAD8"/>
            </a:solidFill>
          </p:spPr>
        </p:sp>
      </p:grpSp>
      <p:grpSp>
        <p:nvGrpSpPr>
          <p:cNvPr id="16" name="Group 16"/>
          <p:cNvGrpSpPr/>
          <p:nvPr/>
        </p:nvGrpSpPr>
        <p:grpSpPr>
          <a:xfrm>
            <a:off x="3059571" y="9513912"/>
            <a:ext cx="560096" cy="1028700"/>
            <a:chOff x="0" y="0"/>
            <a:chExt cx="189465" cy="347980"/>
          </a:xfrm>
        </p:grpSpPr>
        <p:sp>
          <p:nvSpPr>
            <p:cNvPr id="17" name="Freeform 17"/>
            <p:cNvSpPr/>
            <p:nvPr/>
          </p:nvSpPr>
          <p:spPr>
            <a:xfrm>
              <a:off x="0" y="0"/>
              <a:ext cx="189465" cy="347980"/>
            </a:xfrm>
            <a:custGeom>
              <a:avLst/>
              <a:gdLst/>
              <a:ahLst/>
              <a:cxnLst/>
              <a:rect l="l" t="t" r="r" b="b"/>
              <a:pathLst>
                <a:path w="189465" h="347980">
                  <a:moveTo>
                    <a:pt x="0" y="0"/>
                  </a:moveTo>
                  <a:lnTo>
                    <a:pt x="189465" y="0"/>
                  </a:lnTo>
                  <a:lnTo>
                    <a:pt x="189465" y="347980"/>
                  </a:lnTo>
                  <a:lnTo>
                    <a:pt x="0" y="347980"/>
                  </a:lnTo>
                  <a:close/>
                </a:path>
              </a:pathLst>
            </a:custGeom>
            <a:solidFill>
              <a:srgbClr val="3EDAD8"/>
            </a:solidFill>
          </p:spPr>
        </p:sp>
      </p:grpSp>
      <p:grpSp>
        <p:nvGrpSpPr>
          <p:cNvPr id="18" name="Group 18"/>
          <p:cNvGrpSpPr/>
          <p:nvPr/>
        </p:nvGrpSpPr>
        <p:grpSpPr>
          <a:xfrm>
            <a:off x="7854495" y="9512349"/>
            <a:ext cx="560096" cy="1028700"/>
            <a:chOff x="0" y="0"/>
            <a:chExt cx="189465" cy="347980"/>
          </a:xfrm>
        </p:grpSpPr>
        <p:sp>
          <p:nvSpPr>
            <p:cNvPr id="19" name="Freeform 19"/>
            <p:cNvSpPr/>
            <p:nvPr/>
          </p:nvSpPr>
          <p:spPr>
            <a:xfrm>
              <a:off x="0" y="0"/>
              <a:ext cx="189465" cy="347980"/>
            </a:xfrm>
            <a:custGeom>
              <a:avLst/>
              <a:gdLst/>
              <a:ahLst/>
              <a:cxnLst/>
              <a:rect l="l" t="t" r="r" b="b"/>
              <a:pathLst>
                <a:path w="189465" h="347980">
                  <a:moveTo>
                    <a:pt x="0" y="0"/>
                  </a:moveTo>
                  <a:lnTo>
                    <a:pt x="189465" y="0"/>
                  </a:lnTo>
                  <a:lnTo>
                    <a:pt x="189465" y="347980"/>
                  </a:lnTo>
                  <a:lnTo>
                    <a:pt x="0" y="347980"/>
                  </a:lnTo>
                  <a:close/>
                </a:path>
              </a:pathLst>
            </a:custGeom>
            <a:solidFill>
              <a:srgbClr val="3EDAD8"/>
            </a:solidFill>
          </p:spPr>
        </p:sp>
      </p:grpSp>
      <p:grpSp>
        <p:nvGrpSpPr>
          <p:cNvPr id="20" name="Group 20"/>
          <p:cNvGrpSpPr/>
          <p:nvPr/>
        </p:nvGrpSpPr>
        <p:grpSpPr>
          <a:xfrm>
            <a:off x="12946292" y="9510786"/>
            <a:ext cx="560096" cy="1028700"/>
            <a:chOff x="0" y="0"/>
            <a:chExt cx="189465" cy="347980"/>
          </a:xfrm>
        </p:grpSpPr>
        <p:sp>
          <p:nvSpPr>
            <p:cNvPr id="21" name="Freeform 21"/>
            <p:cNvSpPr/>
            <p:nvPr/>
          </p:nvSpPr>
          <p:spPr>
            <a:xfrm>
              <a:off x="0" y="0"/>
              <a:ext cx="189465" cy="347980"/>
            </a:xfrm>
            <a:custGeom>
              <a:avLst/>
              <a:gdLst/>
              <a:ahLst/>
              <a:cxnLst/>
              <a:rect l="l" t="t" r="r" b="b"/>
              <a:pathLst>
                <a:path w="189465" h="347980">
                  <a:moveTo>
                    <a:pt x="0" y="0"/>
                  </a:moveTo>
                  <a:lnTo>
                    <a:pt x="189465" y="0"/>
                  </a:lnTo>
                  <a:lnTo>
                    <a:pt x="189465" y="347980"/>
                  </a:lnTo>
                  <a:lnTo>
                    <a:pt x="0" y="347980"/>
                  </a:lnTo>
                  <a:close/>
                </a:path>
              </a:pathLst>
            </a:custGeom>
            <a:solidFill>
              <a:srgbClr val="3EDAD8"/>
            </a:solidFill>
          </p:spPr>
        </p:sp>
      </p:grpSp>
      <p:grpSp>
        <p:nvGrpSpPr>
          <p:cNvPr id="22" name="Group 22"/>
          <p:cNvGrpSpPr/>
          <p:nvPr/>
        </p:nvGrpSpPr>
        <p:grpSpPr>
          <a:xfrm>
            <a:off x="4257843" y="9772650"/>
            <a:ext cx="560096" cy="1028700"/>
            <a:chOff x="0" y="0"/>
            <a:chExt cx="189465" cy="347980"/>
          </a:xfrm>
        </p:grpSpPr>
        <p:sp>
          <p:nvSpPr>
            <p:cNvPr id="23" name="Freeform 23"/>
            <p:cNvSpPr/>
            <p:nvPr/>
          </p:nvSpPr>
          <p:spPr>
            <a:xfrm>
              <a:off x="0" y="0"/>
              <a:ext cx="189465" cy="347980"/>
            </a:xfrm>
            <a:custGeom>
              <a:avLst/>
              <a:gdLst/>
              <a:ahLst/>
              <a:cxnLst/>
              <a:rect l="l" t="t" r="r" b="b"/>
              <a:pathLst>
                <a:path w="189465" h="347980">
                  <a:moveTo>
                    <a:pt x="0" y="0"/>
                  </a:moveTo>
                  <a:lnTo>
                    <a:pt x="189465" y="0"/>
                  </a:lnTo>
                  <a:lnTo>
                    <a:pt x="189465" y="347980"/>
                  </a:lnTo>
                  <a:lnTo>
                    <a:pt x="0" y="347980"/>
                  </a:lnTo>
                  <a:close/>
                </a:path>
              </a:pathLst>
            </a:custGeom>
            <a:solidFill>
              <a:srgbClr val="3EDAD8"/>
            </a:solidFill>
          </p:spPr>
        </p:sp>
      </p:grpSp>
      <p:grpSp>
        <p:nvGrpSpPr>
          <p:cNvPr id="24" name="Group 24"/>
          <p:cNvGrpSpPr/>
          <p:nvPr/>
        </p:nvGrpSpPr>
        <p:grpSpPr>
          <a:xfrm>
            <a:off x="9052766" y="9771087"/>
            <a:ext cx="560096" cy="1028700"/>
            <a:chOff x="0" y="0"/>
            <a:chExt cx="189465" cy="347980"/>
          </a:xfrm>
        </p:grpSpPr>
        <p:sp>
          <p:nvSpPr>
            <p:cNvPr id="25" name="Freeform 25"/>
            <p:cNvSpPr/>
            <p:nvPr/>
          </p:nvSpPr>
          <p:spPr>
            <a:xfrm>
              <a:off x="0" y="0"/>
              <a:ext cx="189465" cy="347980"/>
            </a:xfrm>
            <a:custGeom>
              <a:avLst/>
              <a:gdLst/>
              <a:ahLst/>
              <a:cxnLst/>
              <a:rect l="l" t="t" r="r" b="b"/>
              <a:pathLst>
                <a:path w="189465" h="347980">
                  <a:moveTo>
                    <a:pt x="0" y="0"/>
                  </a:moveTo>
                  <a:lnTo>
                    <a:pt x="189465" y="0"/>
                  </a:lnTo>
                  <a:lnTo>
                    <a:pt x="189465" y="347980"/>
                  </a:lnTo>
                  <a:lnTo>
                    <a:pt x="0" y="347980"/>
                  </a:lnTo>
                  <a:close/>
                </a:path>
              </a:pathLst>
            </a:custGeom>
            <a:solidFill>
              <a:srgbClr val="3EDAD8"/>
            </a:solidFill>
          </p:spPr>
        </p:sp>
      </p:grpSp>
      <p:grpSp>
        <p:nvGrpSpPr>
          <p:cNvPr id="26" name="Group 26"/>
          <p:cNvGrpSpPr/>
          <p:nvPr/>
        </p:nvGrpSpPr>
        <p:grpSpPr>
          <a:xfrm>
            <a:off x="14144563" y="9769524"/>
            <a:ext cx="560096" cy="1028700"/>
            <a:chOff x="0" y="0"/>
            <a:chExt cx="189465" cy="347980"/>
          </a:xfrm>
        </p:grpSpPr>
        <p:sp>
          <p:nvSpPr>
            <p:cNvPr id="27" name="Freeform 27"/>
            <p:cNvSpPr/>
            <p:nvPr/>
          </p:nvSpPr>
          <p:spPr>
            <a:xfrm>
              <a:off x="0" y="0"/>
              <a:ext cx="189465" cy="347980"/>
            </a:xfrm>
            <a:custGeom>
              <a:avLst/>
              <a:gdLst/>
              <a:ahLst/>
              <a:cxnLst/>
              <a:rect l="l" t="t" r="r" b="b"/>
              <a:pathLst>
                <a:path w="189465" h="347980">
                  <a:moveTo>
                    <a:pt x="0" y="0"/>
                  </a:moveTo>
                  <a:lnTo>
                    <a:pt x="189465" y="0"/>
                  </a:lnTo>
                  <a:lnTo>
                    <a:pt x="189465" y="347980"/>
                  </a:lnTo>
                  <a:lnTo>
                    <a:pt x="0" y="347980"/>
                  </a:lnTo>
                  <a:close/>
                </a:path>
              </a:pathLst>
            </a:custGeom>
            <a:solidFill>
              <a:srgbClr val="3EDAD8"/>
            </a:solidFill>
          </p:spPr>
        </p:sp>
      </p:gr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952" r="18359" b="7910"/>
          <a:stretch>
            <a:fillRect/>
          </a:stretch>
        </p:blipFill>
        <p:spPr>
          <a:xfrm>
            <a:off x="0" y="0"/>
            <a:ext cx="18288000" cy="10287000"/>
          </a:xfrm>
          <a:prstGeom prst="rect">
            <a:avLst/>
          </a:prstGeom>
        </p:spPr>
      </p:pic>
      <p:sp>
        <p:nvSpPr>
          <p:cNvPr id="3" name="TextBox 3"/>
          <p:cNvSpPr txBox="1"/>
          <p:nvPr/>
        </p:nvSpPr>
        <p:spPr>
          <a:xfrm>
            <a:off x="812129" y="6889805"/>
            <a:ext cx="6484400" cy="2167890"/>
          </a:xfrm>
          <a:prstGeom prst="rect">
            <a:avLst/>
          </a:prstGeom>
        </p:spPr>
        <p:txBody>
          <a:bodyPr lIns="0" tIns="0" rIns="0" bIns="0" rtlCol="0" anchor="t">
            <a:spAutoFit/>
          </a:bodyPr>
          <a:lstStyle/>
          <a:p>
            <a:pPr>
              <a:lnSpc>
                <a:spcPts val="17070"/>
              </a:lnSpc>
            </a:pPr>
            <a:r>
              <a:rPr lang="en-US" sz="14225">
                <a:solidFill>
                  <a:srgbClr val="FFFFFF"/>
                </a:solidFill>
                <a:latin typeface="IBM Plex Sans Bold"/>
              </a:rPr>
              <a:t>Mục lục</a:t>
            </a:r>
          </a:p>
        </p:txBody>
      </p:sp>
      <p:grpSp>
        <p:nvGrpSpPr>
          <p:cNvPr id="4" name="Group 4"/>
          <p:cNvGrpSpPr/>
          <p:nvPr/>
        </p:nvGrpSpPr>
        <p:grpSpPr>
          <a:xfrm>
            <a:off x="3152782" y="1786699"/>
            <a:ext cx="13777381" cy="642755"/>
            <a:chOff x="0" y="0"/>
            <a:chExt cx="18369841" cy="857006"/>
          </a:xfrm>
        </p:grpSpPr>
        <p:sp>
          <p:nvSpPr>
            <p:cNvPr id="5" name="TextBox 5"/>
            <p:cNvSpPr txBox="1"/>
            <p:nvPr/>
          </p:nvSpPr>
          <p:spPr>
            <a:xfrm>
              <a:off x="5152948" y="-85725"/>
              <a:ext cx="13216893" cy="938460"/>
            </a:xfrm>
            <a:prstGeom prst="rect">
              <a:avLst/>
            </a:prstGeom>
          </p:spPr>
          <p:txBody>
            <a:bodyPr lIns="0" tIns="0" rIns="0" bIns="0" rtlCol="0" anchor="t">
              <a:spAutoFit/>
            </a:bodyPr>
            <a:lstStyle/>
            <a:p>
              <a:pPr algn="r">
                <a:lnSpc>
                  <a:spcPts val="5910"/>
                </a:lnSpc>
                <a:spcBef>
                  <a:spcPct val="0"/>
                </a:spcBef>
              </a:pPr>
              <a:r>
                <a:rPr lang="en-US" sz="4221">
                  <a:solidFill>
                    <a:srgbClr val="FFFFFF"/>
                  </a:solidFill>
                  <a:latin typeface="IBM Plex Sans"/>
                </a:rPr>
                <a:t>Mô hình Agile</a:t>
              </a:r>
            </a:p>
          </p:txBody>
        </p:sp>
        <p:sp>
          <p:nvSpPr>
            <p:cNvPr id="6" name="TextBox 6"/>
            <p:cNvSpPr txBox="1"/>
            <p:nvPr/>
          </p:nvSpPr>
          <p:spPr>
            <a:xfrm>
              <a:off x="0" y="-85725"/>
              <a:ext cx="3155067" cy="943582"/>
            </a:xfrm>
            <a:prstGeom prst="rect">
              <a:avLst/>
            </a:prstGeom>
          </p:spPr>
          <p:txBody>
            <a:bodyPr lIns="0" tIns="0" rIns="0" bIns="0" rtlCol="0" anchor="t">
              <a:spAutoFit/>
            </a:bodyPr>
            <a:lstStyle/>
            <a:p>
              <a:pPr algn="r">
                <a:lnSpc>
                  <a:spcPts val="5910"/>
                </a:lnSpc>
                <a:spcBef>
                  <a:spcPct val="0"/>
                </a:spcBef>
              </a:pPr>
              <a:r>
                <a:rPr lang="en-US" sz="4221">
                  <a:solidFill>
                    <a:srgbClr val="3EDAD8"/>
                  </a:solidFill>
                  <a:latin typeface="IBM Plex Sans Bold"/>
                </a:rPr>
                <a:t>#01</a:t>
              </a:r>
            </a:p>
          </p:txBody>
        </p:sp>
      </p:grpSp>
      <p:grpSp>
        <p:nvGrpSpPr>
          <p:cNvPr id="7" name="Group 7"/>
          <p:cNvGrpSpPr/>
          <p:nvPr/>
        </p:nvGrpSpPr>
        <p:grpSpPr>
          <a:xfrm>
            <a:off x="3152782" y="3412781"/>
            <a:ext cx="13777381" cy="642755"/>
            <a:chOff x="0" y="0"/>
            <a:chExt cx="18369841" cy="857006"/>
          </a:xfrm>
        </p:grpSpPr>
        <p:sp>
          <p:nvSpPr>
            <p:cNvPr id="8" name="TextBox 8"/>
            <p:cNvSpPr txBox="1"/>
            <p:nvPr/>
          </p:nvSpPr>
          <p:spPr>
            <a:xfrm>
              <a:off x="0" y="-85725"/>
              <a:ext cx="3155067" cy="943582"/>
            </a:xfrm>
            <a:prstGeom prst="rect">
              <a:avLst/>
            </a:prstGeom>
          </p:spPr>
          <p:txBody>
            <a:bodyPr lIns="0" tIns="0" rIns="0" bIns="0" rtlCol="0" anchor="t">
              <a:spAutoFit/>
            </a:bodyPr>
            <a:lstStyle/>
            <a:p>
              <a:pPr algn="r">
                <a:lnSpc>
                  <a:spcPts val="5910"/>
                </a:lnSpc>
                <a:spcBef>
                  <a:spcPct val="0"/>
                </a:spcBef>
              </a:pPr>
              <a:r>
                <a:rPr lang="en-US" sz="4221">
                  <a:solidFill>
                    <a:srgbClr val="3EDAD8"/>
                  </a:solidFill>
                  <a:latin typeface="IBM Plex Sans Bold"/>
                </a:rPr>
                <a:t>#02</a:t>
              </a:r>
            </a:p>
          </p:txBody>
        </p:sp>
        <p:sp>
          <p:nvSpPr>
            <p:cNvPr id="9" name="TextBox 9"/>
            <p:cNvSpPr txBox="1"/>
            <p:nvPr/>
          </p:nvSpPr>
          <p:spPr>
            <a:xfrm>
              <a:off x="5152948" y="-104775"/>
              <a:ext cx="13216893" cy="939646"/>
            </a:xfrm>
            <a:prstGeom prst="rect">
              <a:avLst/>
            </a:prstGeom>
          </p:spPr>
          <p:txBody>
            <a:bodyPr lIns="0" tIns="0" rIns="0" bIns="0" rtlCol="0" anchor="t">
              <a:spAutoFit/>
            </a:bodyPr>
            <a:lstStyle/>
            <a:p>
              <a:pPr algn="r">
                <a:lnSpc>
                  <a:spcPts val="5857"/>
                </a:lnSpc>
                <a:spcBef>
                  <a:spcPct val="0"/>
                </a:spcBef>
              </a:pPr>
              <a:r>
                <a:rPr lang="en-US" sz="4184">
                  <a:solidFill>
                    <a:srgbClr val="FFFFFF"/>
                  </a:solidFill>
                  <a:latin typeface="Arimo"/>
                </a:rPr>
                <a:t>Mô tả chung về trang web</a:t>
              </a:r>
            </a:p>
          </p:txBody>
        </p:sp>
      </p:grpSp>
      <p:grpSp>
        <p:nvGrpSpPr>
          <p:cNvPr id="10" name="Group 10"/>
          <p:cNvGrpSpPr/>
          <p:nvPr/>
        </p:nvGrpSpPr>
        <p:grpSpPr>
          <a:xfrm>
            <a:off x="3152782" y="5038862"/>
            <a:ext cx="13779197" cy="642755"/>
            <a:chOff x="0" y="0"/>
            <a:chExt cx="18372263" cy="857006"/>
          </a:xfrm>
        </p:grpSpPr>
        <p:sp>
          <p:nvSpPr>
            <p:cNvPr id="11" name="TextBox 11"/>
            <p:cNvSpPr txBox="1"/>
            <p:nvPr/>
          </p:nvSpPr>
          <p:spPr>
            <a:xfrm>
              <a:off x="0" y="-85725"/>
              <a:ext cx="3155067" cy="943582"/>
            </a:xfrm>
            <a:prstGeom prst="rect">
              <a:avLst/>
            </a:prstGeom>
          </p:spPr>
          <p:txBody>
            <a:bodyPr lIns="0" tIns="0" rIns="0" bIns="0" rtlCol="0" anchor="t">
              <a:spAutoFit/>
            </a:bodyPr>
            <a:lstStyle/>
            <a:p>
              <a:pPr algn="r">
                <a:lnSpc>
                  <a:spcPts val="5910"/>
                </a:lnSpc>
                <a:spcBef>
                  <a:spcPct val="0"/>
                </a:spcBef>
              </a:pPr>
              <a:r>
                <a:rPr lang="en-US" sz="4221">
                  <a:solidFill>
                    <a:srgbClr val="3EDAD8"/>
                  </a:solidFill>
                  <a:latin typeface="IBM Plex Sans Bold"/>
                </a:rPr>
                <a:t>#03</a:t>
              </a:r>
            </a:p>
          </p:txBody>
        </p:sp>
        <p:sp>
          <p:nvSpPr>
            <p:cNvPr id="12" name="TextBox 12"/>
            <p:cNvSpPr txBox="1"/>
            <p:nvPr/>
          </p:nvSpPr>
          <p:spPr>
            <a:xfrm>
              <a:off x="5155370" y="-104775"/>
              <a:ext cx="13216893" cy="939646"/>
            </a:xfrm>
            <a:prstGeom prst="rect">
              <a:avLst/>
            </a:prstGeom>
          </p:spPr>
          <p:txBody>
            <a:bodyPr lIns="0" tIns="0" rIns="0" bIns="0" rtlCol="0" anchor="t">
              <a:spAutoFit/>
            </a:bodyPr>
            <a:lstStyle/>
            <a:p>
              <a:pPr algn="r">
                <a:lnSpc>
                  <a:spcPts val="5857"/>
                </a:lnSpc>
                <a:spcBef>
                  <a:spcPct val="0"/>
                </a:spcBef>
              </a:pPr>
              <a:r>
                <a:rPr lang="en-US" sz="4184">
                  <a:solidFill>
                    <a:srgbClr val="FFFFFF"/>
                  </a:solidFill>
                  <a:latin typeface="Arimo"/>
                </a:rPr>
                <a:t>Phân tích và đ ặc tả yêu cầu trang web</a:t>
              </a:r>
            </a:p>
          </p:txBody>
        </p:sp>
      </p:grpSp>
      <p:sp>
        <p:nvSpPr>
          <p:cNvPr id="13" name="AutoShape 13"/>
          <p:cNvSpPr/>
          <p:nvPr/>
        </p:nvSpPr>
        <p:spPr>
          <a:xfrm>
            <a:off x="4337749" y="2921117"/>
            <a:ext cx="12594230" cy="0"/>
          </a:xfrm>
          <a:prstGeom prst="line">
            <a:avLst/>
          </a:prstGeom>
          <a:ln w="9525" cap="rnd">
            <a:solidFill>
              <a:srgbClr val="B4B4B4"/>
            </a:solidFill>
            <a:prstDash val="solid"/>
            <a:headEnd type="none" w="sm" len="sm"/>
            <a:tailEnd type="none" w="sm" len="sm"/>
          </a:ln>
        </p:spPr>
      </p:sp>
      <p:sp>
        <p:nvSpPr>
          <p:cNvPr id="14" name="AutoShape 14"/>
          <p:cNvSpPr/>
          <p:nvPr/>
        </p:nvSpPr>
        <p:spPr>
          <a:xfrm>
            <a:off x="4337749" y="4547199"/>
            <a:ext cx="12594230" cy="0"/>
          </a:xfrm>
          <a:prstGeom prst="line">
            <a:avLst/>
          </a:prstGeom>
          <a:ln w="9525" cap="rnd">
            <a:solidFill>
              <a:srgbClr val="B4B4B4"/>
            </a:solidFill>
            <a:prstDash val="solid"/>
            <a:headEnd type="none" w="sm" len="sm"/>
            <a:tailEnd type="none" w="sm" len="sm"/>
          </a:ln>
        </p:spPr>
      </p:sp>
      <p:sp>
        <p:nvSpPr>
          <p:cNvPr id="15" name="AutoShape 15"/>
          <p:cNvSpPr/>
          <p:nvPr/>
        </p:nvSpPr>
        <p:spPr>
          <a:xfrm>
            <a:off x="4335932" y="6173280"/>
            <a:ext cx="12596047" cy="0"/>
          </a:xfrm>
          <a:prstGeom prst="line">
            <a:avLst/>
          </a:prstGeom>
          <a:ln w="9525" cap="rnd">
            <a:solidFill>
              <a:srgbClr val="B4B4B4"/>
            </a:solidFill>
            <a:prstDash val="solid"/>
            <a:headEnd type="none" w="sm" len="sm"/>
            <a:tailEnd type="none" w="sm" len="sm"/>
          </a:ln>
        </p:spPr>
      </p:sp>
      <p:grpSp>
        <p:nvGrpSpPr>
          <p:cNvPr id="16" name="Group 16"/>
          <p:cNvGrpSpPr/>
          <p:nvPr/>
        </p:nvGrpSpPr>
        <p:grpSpPr>
          <a:xfrm>
            <a:off x="16651931" y="9258300"/>
            <a:ext cx="560096" cy="1028700"/>
            <a:chOff x="0" y="0"/>
            <a:chExt cx="189465" cy="347980"/>
          </a:xfrm>
        </p:grpSpPr>
        <p:sp>
          <p:nvSpPr>
            <p:cNvPr id="17" name="Freeform 17"/>
            <p:cNvSpPr/>
            <p:nvPr/>
          </p:nvSpPr>
          <p:spPr>
            <a:xfrm>
              <a:off x="0" y="0"/>
              <a:ext cx="189465" cy="347980"/>
            </a:xfrm>
            <a:custGeom>
              <a:avLst/>
              <a:gdLst/>
              <a:ahLst/>
              <a:cxnLst/>
              <a:rect l="l" t="t" r="r" b="b"/>
              <a:pathLst>
                <a:path w="189465" h="347980">
                  <a:moveTo>
                    <a:pt x="0" y="0"/>
                  </a:moveTo>
                  <a:lnTo>
                    <a:pt x="189465" y="0"/>
                  </a:lnTo>
                  <a:lnTo>
                    <a:pt x="189465" y="347980"/>
                  </a:lnTo>
                  <a:lnTo>
                    <a:pt x="0" y="347980"/>
                  </a:lnTo>
                  <a:close/>
                </a:path>
              </a:pathLst>
            </a:custGeom>
            <a:solidFill>
              <a:srgbClr val="3EDAD8"/>
            </a:solidFill>
          </p:spPr>
        </p:sp>
      </p:grpSp>
      <p:grpSp>
        <p:nvGrpSpPr>
          <p:cNvPr id="18" name="Group 18"/>
          <p:cNvGrpSpPr/>
          <p:nvPr/>
        </p:nvGrpSpPr>
        <p:grpSpPr>
          <a:xfrm>
            <a:off x="15316409" y="9057695"/>
            <a:ext cx="669319" cy="1229305"/>
            <a:chOff x="0" y="0"/>
            <a:chExt cx="189465" cy="347980"/>
          </a:xfrm>
        </p:grpSpPr>
        <p:sp>
          <p:nvSpPr>
            <p:cNvPr id="19" name="Freeform 19"/>
            <p:cNvSpPr/>
            <p:nvPr/>
          </p:nvSpPr>
          <p:spPr>
            <a:xfrm>
              <a:off x="0" y="0"/>
              <a:ext cx="189465" cy="347980"/>
            </a:xfrm>
            <a:custGeom>
              <a:avLst/>
              <a:gdLst/>
              <a:ahLst/>
              <a:cxnLst/>
              <a:rect l="l" t="t" r="r" b="b"/>
              <a:pathLst>
                <a:path w="189465" h="347980">
                  <a:moveTo>
                    <a:pt x="0" y="0"/>
                  </a:moveTo>
                  <a:lnTo>
                    <a:pt x="189465" y="0"/>
                  </a:lnTo>
                  <a:lnTo>
                    <a:pt x="189465" y="347980"/>
                  </a:lnTo>
                  <a:lnTo>
                    <a:pt x="0" y="347980"/>
                  </a:lnTo>
                  <a:close/>
                </a:path>
              </a:pathLst>
            </a:custGeom>
            <a:solidFill>
              <a:srgbClr val="3EDAD8"/>
            </a:solidFill>
          </p:spPr>
        </p:sp>
      </p:grpSp>
      <p:grpSp>
        <p:nvGrpSpPr>
          <p:cNvPr id="20" name="Group 20"/>
          <p:cNvGrpSpPr/>
          <p:nvPr/>
        </p:nvGrpSpPr>
        <p:grpSpPr>
          <a:xfrm>
            <a:off x="13767711" y="8667170"/>
            <a:ext cx="881949" cy="1619830"/>
            <a:chOff x="0" y="0"/>
            <a:chExt cx="189465" cy="347980"/>
          </a:xfrm>
        </p:grpSpPr>
        <p:sp>
          <p:nvSpPr>
            <p:cNvPr id="21" name="Freeform 21"/>
            <p:cNvSpPr/>
            <p:nvPr/>
          </p:nvSpPr>
          <p:spPr>
            <a:xfrm>
              <a:off x="0" y="0"/>
              <a:ext cx="189465" cy="347980"/>
            </a:xfrm>
            <a:custGeom>
              <a:avLst/>
              <a:gdLst/>
              <a:ahLst/>
              <a:cxnLst/>
              <a:rect l="l" t="t" r="r" b="b"/>
              <a:pathLst>
                <a:path w="189465" h="347980">
                  <a:moveTo>
                    <a:pt x="0" y="0"/>
                  </a:moveTo>
                  <a:lnTo>
                    <a:pt x="189465" y="0"/>
                  </a:lnTo>
                  <a:lnTo>
                    <a:pt x="189465" y="347980"/>
                  </a:lnTo>
                  <a:lnTo>
                    <a:pt x="0" y="347980"/>
                  </a:lnTo>
                  <a:close/>
                </a:path>
              </a:pathLst>
            </a:custGeom>
            <a:solidFill>
              <a:srgbClr val="3EDAD8"/>
            </a:solidFill>
          </p:spPr>
        </p:sp>
      </p:gr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1D1D"/>
        </a:solidFill>
        <a:effectLst/>
      </p:bgPr>
    </p:bg>
    <p:spTree>
      <p:nvGrpSpPr>
        <p:cNvPr id="1" name=""/>
        <p:cNvGrpSpPr/>
        <p:nvPr/>
      </p:nvGrpSpPr>
      <p:grpSpPr>
        <a:xfrm>
          <a:off x="0" y="0"/>
          <a:ext cx="0" cy="0"/>
          <a:chOff x="0" y="0"/>
          <a:chExt cx="0" cy="0"/>
        </a:xfrm>
      </p:grpSpPr>
      <p:sp>
        <p:nvSpPr>
          <p:cNvPr id="2" name="Freeform 2"/>
          <p:cNvSpPr/>
          <p:nvPr/>
        </p:nvSpPr>
        <p:spPr>
          <a:xfrm>
            <a:off x="-252263" y="132160"/>
            <a:ext cx="18540263" cy="10154840"/>
          </a:xfrm>
          <a:custGeom>
            <a:avLst/>
            <a:gdLst/>
            <a:ahLst/>
            <a:cxnLst/>
            <a:rect l="l" t="t" r="r" b="b"/>
            <a:pathLst>
              <a:path w="18540263" h="10154840">
                <a:moveTo>
                  <a:pt x="0" y="0"/>
                </a:moveTo>
                <a:lnTo>
                  <a:pt x="18540263" y="0"/>
                </a:lnTo>
                <a:lnTo>
                  <a:pt x="18540263" y="10154840"/>
                </a:lnTo>
                <a:lnTo>
                  <a:pt x="0" y="10154840"/>
                </a:lnTo>
                <a:lnTo>
                  <a:pt x="0" y="0"/>
                </a:lnTo>
                <a:close/>
              </a:path>
            </a:pathLst>
          </a:custGeom>
          <a:blipFill>
            <a:blip r:embed="rId2">
              <a:alphaModFix amt="61000"/>
            </a:blip>
            <a:stretch>
              <a:fillRect l="-1348" r="-1348"/>
            </a:stretch>
          </a:blipFill>
        </p:spPr>
      </p:sp>
      <p:grpSp>
        <p:nvGrpSpPr>
          <p:cNvPr id="3" name="Group 3"/>
          <p:cNvGrpSpPr/>
          <p:nvPr/>
        </p:nvGrpSpPr>
        <p:grpSpPr>
          <a:xfrm>
            <a:off x="3369254" y="2504769"/>
            <a:ext cx="12960057" cy="3086100"/>
            <a:chOff x="0" y="0"/>
            <a:chExt cx="3413348" cy="812800"/>
          </a:xfrm>
        </p:grpSpPr>
        <p:sp>
          <p:nvSpPr>
            <p:cNvPr id="4" name="Freeform 4"/>
            <p:cNvSpPr/>
            <p:nvPr/>
          </p:nvSpPr>
          <p:spPr>
            <a:xfrm>
              <a:off x="0" y="0"/>
              <a:ext cx="3413348" cy="812800"/>
            </a:xfrm>
            <a:custGeom>
              <a:avLst/>
              <a:gdLst/>
              <a:ahLst/>
              <a:cxnLst/>
              <a:rect l="l" t="t" r="r" b="b"/>
              <a:pathLst>
                <a:path w="3413348" h="812800">
                  <a:moveTo>
                    <a:pt x="0" y="0"/>
                  </a:moveTo>
                  <a:lnTo>
                    <a:pt x="3413348" y="0"/>
                  </a:lnTo>
                  <a:lnTo>
                    <a:pt x="3413348" y="812800"/>
                  </a:lnTo>
                  <a:lnTo>
                    <a:pt x="0" y="812800"/>
                  </a:lnTo>
                  <a:close/>
                </a:path>
              </a:pathLst>
            </a:custGeom>
            <a:solidFill>
              <a:srgbClr val="13538A">
                <a:alpha val="40000"/>
              </a:srgbClr>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6" name="Group 6"/>
          <p:cNvGrpSpPr/>
          <p:nvPr/>
        </p:nvGrpSpPr>
        <p:grpSpPr>
          <a:xfrm>
            <a:off x="1856153" y="2695414"/>
            <a:ext cx="15403147" cy="2704810"/>
            <a:chOff x="0" y="0"/>
            <a:chExt cx="20537530" cy="3606414"/>
          </a:xfrm>
        </p:grpSpPr>
        <p:sp>
          <p:nvSpPr>
            <p:cNvPr id="7" name="AutoShape 7"/>
            <p:cNvSpPr/>
            <p:nvPr/>
          </p:nvSpPr>
          <p:spPr>
            <a:xfrm>
              <a:off x="432935" y="3598600"/>
              <a:ext cx="19671659" cy="0"/>
            </a:xfrm>
            <a:prstGeom prst="line">
              <a:avLst/>
            </a:prstGeom>
            <a:ln w="15627" cap="rnd">
              <a:solidFill>
                <a:srgbClr val="B4B4B4"/>
              </a:solidFill>
              <a:prstDash val="solid"/>
              <a:headEnd type="none" w="sm" len="sm"/>
              <a:tailEnd type="none" w="sm" len="sm"/>
            </a:ln>
          </p:spPr>
        </p:sp>
        <p:sp>
          <p:nvSpPr>
            <p:cNvPr id="8" name="AutoShape 8"/>
            <p:cNvSpPr/>
            <p:nvPr/>
          </p:nvSpPr>
          <p:spPr>
            <a:xfrm>
              <a:off x="432935" y="7813"/>
              <a:ext cx="19671659" cy="0"/>
            </a:xfrm>
            <a:prstGeom prst="line">
              <a:avLst/>
            </a:prstGeom>
            <a:ln w="15627" cap="rnd">
              <a:solidFill>
                <a:srgbClr val="B4B4B4"/>
              </a:solidFill>
              <a:prstDash val="solid"/>
              <a:headEnd type="none" w="sm" len="sm"/>
              <a:tailEnd type="none" w="sm" len="sm"/>
            </a:ln>
          </p:spPr>
        </p:sp>
        <p:sp>
          <p:nvSpPr>
            <p:cNvPr id="9" name="TextBox 9"/>
            <p:cNvSpPr txBox="1"/>
            <p:nvPr/>
          </p:nvSpPr>
          <p:spPr>
            <a:xfrm>
              <a:off x="0" y="807372"/>
              <a:ext cx="20537530" cy="1959858"/>
            </a:xfrm>
            <a:prstGeom prst="rect">
              <a:avLst/>
            </a:prstGeom>
          </p:spPr>
          <p:txBody>
            <a:bodyPr lIns="0" tIns="0" rIns="0" bIns="0" rtlCol="0" anchor="t">
              <a:spAutoFit/>
            </a:bodyPr>
            <a:lstStyle/>
            <a:p>
              <a:pPr algn="ctr">
                <a:lnSpc>
                  <a:spcPts val="12076"/>
                </a:lnSpc>
              </a:pPr>
              <a:r>
                <a:rPr lang="en-US" sz="9289">
                  <a:solidFill>
                    <a:srgbClr val="FFFFFF"/>
                  </a:solidFill>
                  <a:latin typeface="IBM Plex Sans Bold"/>
                </a:rPr>
                <a:t>1.MÔ HÌNH AGILE</a:t>
              </a:r>
            </a:p>
          </p:txBody>
        </p:sp>
      </p:gr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952" r="18359" b="7910"/>
          <a:stretch>
            <a:fillRect/>
          </a:stretch>
        </p:blipFill>
        <p:spPr>
          <a:xfrm>
            <a:off x="0" y="0"/>
            <a:ext cx="18288000" cy="10287000"/>
          </a:xfrm>
          <a:prstGeom prst="rect">
            <a:avLst/>
          </a:prstGeom>
        </p:spPr>
      </p:pic>
      <p:grpSp>
        <p:nvGrpSpPr>
          <p:cNvPr id="3" name="Group 3"/>
          <p:cNvGrpSpPr/>
          <p:nvPr/>
        </p:nvGrpSpPr>
        <p:grpSpPr>
          <a:xfrm>
            <a:off x="748652" y="9258300"/>
            <a:ext cx="560096" cy="1028700"/>
            <a:chOff x="0" y="0"/>
            <a:chExt cx="189465" cy="347980"/>
          </a:xfrm>
        </p:grpSpPr>
        <p:sp>
          <p:nvSpPr>
            <p:cNvPr id="4" name="Freeform 4"/>
            <p:cNvSpPr/>
            <p:nvPr/>
          </p:nvSpPr>
          <p:spPr>
            <a:xfrm>
              <a:off x="0" y="0"/>
              <a:ext cx="189465" cy="347980"/>
            </a:xfrm>
            <a:custGeom>
              <a:avLst/>
              <a:gdLst/>
              <a:ahLst/>
              <a:cxnLst/>
              <a:rect l="l" t="t" r="r" b="b"/>
              <a:pathLst>
                <a:path w="189465" h="347980">
                  <a:moveTo>
                    <a:pt x="0" y="0"/>
                  </a:moveTo>
                  <a:lnTo>
                    <a:pt x="189465" y="0"/>
                  </a:lnTo>
                  <a:lnTo>
                    <a:pt x="189465" y="347980"/>
                  </a:lnTo>
                  <a:lnTo>
                    <a:pt x="0" y="347980"/>
                  </a:lnTo>
                  <a:close/>
                </a:path>
              </a:pathLst>
            </a:custGeom>
            <a:solidFill>
              <a:srgbClr val="3EDAD8"/>
            </a:solidFill>
          </p:spPr>
        </p:sp>
      </p:grpSp>
      <p:grpSp>
        <p:nvGrpSpPr>
          <p:cNvPr id="5" name="Group 5"/>
          <p:cNvGrpSpPr/>
          <p:nvPr/>
        </p:nvGrpSpPr>
        <p:grpSpPr>
          <a:xfrm>
            <a:off x="1677561" y="9661383"/>
            <a:ext cx="560096" cy="1028700"/>
            <a:chOff x="0" y="0"/>
            <a:chExt cx="189465" cy="347980"/>
          </a:xfrm>
        </p:grpSpPr>
        <p:sp>
          <p:nvSpPr>
            <p:cNvPr id="6" name="Freeform 6"/>
            <p:cNvSpPr/>
            <p:nvPr/>
          </p:nvSpPr>
          <p:spPr>
            <a:xfrm>
              <a:off x="0" y="0"/>
              <a:ext cx="189465" cy="347980"/>
            </a:xfrm>
            <a:custGeom>
              <a:avLst/>
              <a:gdLst/>
              <a:ahLst/>
              <a:cxnLst/>
              <a:rect l="l" t="t" r="r" b="b"/>
              <a:pathLst>
                <a:path w="189465" h="347980">
                  <a:moveTo>
                    <a:pt x="0" y="0"/>
                  </a:moveTo>
                  <a:lnTo>
                    <a:pt x="189465" y="0"/>
                  </a:lnTo>
                  <a:lnTo>
                    <a:pt x="189465" y="347980"/>
                  </a:lnTo>
                  <a:lnTo>
                    <a:pt x="0" y="347980"/>
                  </a:lnTo>
                  <a:close/>
                </a:path>
              </a:pathLst>
            </a:custGeom>
            <a:solidFill>
              <a:srgbClr val="3EDAD8"/>
            </a:solidFill>
          </p:spPr>
        </p:sp>
      </p:grpSp>
      <p:grpSp>
        <p:nvGrpSpPr>
          <p:cNvPr id="7" name="Group 7"/>
          <p:cNvGrpSpPr/>
          <p:nvPr/>
        </p:nvGrpSpPr>
        <p:grpSpPr>
          <a:xfrm>
            <a:off x="2609132" y="9772650"/>
            <a:ext cx="560096" cy="1028700"/>
            <a:chOff x="0" y="0"/>
            <a:chExt cx="189465" cy="347980"/>
          </a:xfrm>
        </p:grpSpPr>
        <p:sp>
          <p:nvSpPr>
            <p:cNvPr id="8" name="Freeform 8"/>
            <p:cNvSpPr/>
            <p:nvPr/>
          </p:nvSpPr>
          <p:spPr>
            <a:xfrm>
              <a:off x="0" y="0"/>
              <a:ext cx="189465" cy="347980"/>
            </a:xfrm>
            <a:custGeom>
              <a:avLst/>
              <a:gdLst/>
              <a:ahLst/>
              <a:cxnLst/>
              <a:rect l="l" t="t" r="r" b="b"/>
              <a:pathLst>
                <a:path w="189465" h="347980">
                  <a:moveTo>
                    <a:pt x="0" y="0"/>
                  </a:moveTo>
                  <a:lnTo>
                    <a:pt x="189465" y="0"/>
                  </a:lnTo>
                  <a:lnTo>
                    <a:pt x="189465" y="347980"/>
                  </a:lnTo>
                  <a:lnTo>
                    <a:pt x="0" y="347980"/>
                  </a:lnTo>
                  <a:close/>
                </a:path>
              </a:pathLst>
            </a:custGeom>
            <a:solidFill>
              <a:srgbClr val="3EDAD8"/>
            </a:solidFill>
          </p:spPr>
        </p:sp>
      </p:grpSp>
      <p:sp>
        <p:nvSpPr>
          <p:cNvPr id="9" name="Freeform 9"/>
          <p:cNvSpPr/>
          <p:nvPr/>
        </p:nvSpPr>
        <p:spPr>
          <a:xfrm>
            <a:off x="8503157" y="2143057"/>
            <a:ext cx="9784843" cy="7518326"/>
          </a:xfrm>
          <a:custGeom>
            <a:avLst/>
            <a:gdLst/>
            <a:ahLst/>
            <a:cxnLst/>
            <a:rect l="l" t="t" r="r" b="b"/>
            <a:pathLst>
              <a:path w="9784843" h="7518326">
                <a:moveTo>
                  <a:pt x="0" y="0"/>
                </a:moveTo>
                <a:lnTo>
                  <a:pt x="9784843" y="0"/>
                </a:lnTo>
                <a:lnTo>
                  <a:pt x="9784843" y="7518326"/>
                </a:lnTo>
                <a:lnTo>
                  <a:pt x="0" y="7518326"/>
                </a:lnTo>
                <a:lnTo>
                  <a:pt x="0" y="0"/>
                </a:lnTo>
                <a:close/>
              </a:path>
            </a:pathLst>
          </a:custGeom>
          <a:blipFill>
            <a:blip r:embed="rId3"/>
            <a:stretch>
              <a:fillRect l="-18429" r="-18429"/>
            </a:stretch>
          </a:blipFill>
        </p:spPr>
      </p:sp>
      <p:sp>
        <p:nvSpPr>
          <p:cNvPr id="10" name="TextBox 10"/>
          <p:cNvSpPr txBox="1"/>
          <p:nvPr/>
        </p:nvSpPr>
        <p:spPr>
          <a:xfrm>
            <a:off x="421214" y="2535748"/>
            <a:ext cx="10423361" cy="5820940"/>
          </a:xfrm>
          <a:prstGeom prst="rect">
            <a:avLst/>
          </a:prstGeom>
        </p:spPr>
        <p:txBody>
          <a:bodyPr lIns="0" tIns="0" rIns="0" bIns="0" rtlCol="0" anchor="t">
            <a:spAutoFit/>
          </a:bodyPr>
          <a:lstStyle/>
          <a:p>
            <a:pPr>
              <a:lnSpc>
                <a:spcPts val="5104"/>
              </a:lnSpc>
            </a:pPr>
            <a:r>
              <a:rPr lang="en-US" sz="4253">
                <a:solidFill>
                  <a:srgbClr val="3EDAD8"/>
                </a:solidFill>
                <a:latin typeface="IBM Plex Sans"/>
              </a:rPr>
              <a:t>Mô hình Agile là phương pháp </a:t>
            </a:r>
          </a:p>
          <a:p>
            <a:pPr>
              <a:lnSpc>
                <a:spcPts val="5104"/>
              </a:lnSpc>
            </a:pPr>
            <a:r>
              <a:rPr lang="en-US" sz="4253">
                <a:solidFill>
                  <a:srgbClr val="3EDAD8"/>
                </a:solidFill>
                <a:latin typeface="IBM Plex Sans"/>
              </a:rPr>
              <a:t>phát triển phần mềm linh hoạt,</a:t>
            </a:r>
          </a:p>
          <a:p>
            <a:pPr>
              <a:lnSpc>
                <a:spcPts val="5104"/>
              </a:lnSpc>
            </a:pPr>
            <a:r>
              <a:rPr lang="en-US" sz="4253">
                <a:solidFill>
                  <a:srgbClr val="3EDAD8"/>
                </a:solidFill>
                <a:latin typeface="IBM Plex Sans"/>
              </a:rPr>
              <a:t> trong quy trình xây dựng sản </a:t>
            </a:r>
          </a:p>
          <a:p>
            <a:pPr>
              <a:lnSpc>
                <a:spcPts val="5104"/>
              </a:lnSpc>
            </a:pPr>
            <a:r>
              <a:rPr lang="en-US" sz="4253">
                <a:solidFill>
                  <a:srgbClr val="3EDAD8"/>
                </a:solidFill>
                <a:latin typeface="IBM Plex Sans"/>
              </a:rPr>
              <a:t>phẩm được phép tập trung tối </a:t>
            </a:r>
          </a:p>
          <a:p>
            <a:pPr>
              <a:lnSpc>
                <a:spcPts val="5104"/>
              </a:lnSpc>
            </a:pPr>
            <a:r>
              <a:rPr lang="en-US" sz="4253">
                <a:solidFill>
                  <a:srgbClr val="3EDAD8"/>
                </a:solidFill>
                <a:latin typeface="IBM Plex Sans"/>
              </a:rPr>
              <a:t>đa vào khách hàng, không ngừng </a:t>
            </a:r>
          </a:p>
          <a:p>
            <a:pPr>
              <a:lnSpc>
                <a:spcPts val="5104"/>
              </a:lnSpc>
            </a:pPr>
            <a:r>
              <a:rPr lang="en-US" sz="4253">
                <a:solidFill>
                  <a:srgbClr val="3EDAD8"/>
                </a:solidFill>
                <a:latin typeface="IBM Plex Sans"/>
              </a:rPr>
              <a:t>cải tiến và thay đổi trong vòng</a:t>
            </a:r>
          </a:p>
          <a:p>
            <a:pPr>
              <a:lnSpc>
                <a:spcPts val="5104"/>
              </a:lnSpc>
            </a:pPr>
            <a:r>
              <a:rPr lang="en-US" sz="4253">
                <a:solidFill>
                  <a:srgbClr val="3EDAD8"/>
                </a:solidFill>
                <a:latin typeface="IBM Plex Sans"/>
              </a:rPr>
              <a:t> đời của dự án nhằm rút ngắn</a:t>
            </a:r>
          </a:p>
          <a:p>
            <a:pPr>
              <a:lnSpc>
                <a:spcPts val="5104"/>
              </a:lnSpc>
            </a:pPr>
            <a:r>
              <a:rPr lang="en-US" sz="4253">
                <a:solidFill>
                  <a:srgbClr val="3EDAD8"/>
                </a:solidFill>
                <a:latin typeface="IBM Plex Sans"/>
              </a:rPr>
              <a:t> thời gian tiếp cận thị trường.</a:t>
            </a:r>
          </a:p>
          <a:p>
            <a:pPr marL="0" lvl="0" indent="0">
              <a:lnSpc>
                <a:spcPts val="5104"/>
              </a:lnSpc>
            </a:pPr>
            <a:endParaRPr lang="en-US" sz="4253">
              <a:solidFill>
                <a:srgbClr val="3EDAD8"/>
              </a:solidFill>
              <a:latin typeface="IBM Plex Sans"/>
            </a:endParaRPr>
          </a:p>
        </p:txBody>
      </p:sp>
      <p:sp>
        <p:nvSpPr>
          <p:cNvPr id="11" name="TextBox 11"/>
          <p:cNvSpPr txBox="1"/>
          <p:nvPr/>
        </p:nvSpPr>
        <p:spPr>
          <a:xfrm>
            <a:off x="748652" y="413738"/>
            <a:ext cx="8918255" cy="1228709"/>
          </a:xfrm>
          <a:prstGeom prst="rect">
            <a:avLst/>
          </a:prstGeom>
        </p:spPr>
        <p:txBody>
          <a:bodyPr lIns="0" tIns="0" rIns="0" bIns="0" rtlCol="0" anchor="t">
            <a:spAutoFit/>
          </a:bodyPr>
          <a:lstStyle/>
          <a:p>
            <a:pPr>
              <a:lnSpc>
                <a:spcPts val="9725"/>
              </a:lnSpc>
            </a:pPr>
            <a:r>
              <a:rPr lang="en-US" sz="8104">
                <a:solidFill>
                  <a:srgbClr val="FFFFFF"/>
                </a:solidFill>
                <a:latin typeface="IBM Plex Sans"/>
              </a:rPr>
              <a:t>1.1. Định nghĩa</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952" r="18359" b="7910"/>
          <a:stretch>
            <a:fillRect/>
          </a:stretch>
        </p:blipFill>
        <p:spPr>
          <a:xfrm>
            <a:off x="0" y="0"/>
            <a:ext cx="18288000" cy="10287000"/>
          </a:xfrm>
          <a:prstGeom prst="rect">
            <a:avLst/>
          </a:prstGeom>
        </p:spPr>
      </p:pic>
      <p:sp>
        <p:nvSpPr>
          <p:cNvPr id="3" name="TextBox 3"/>
          <p:cNvSpPr txBox="1"/>
          <p:nvPr/>
        </p:nvSpPr>
        <p:spPr>
          <a:xfrm>
            <a:off x="1236581" y="2101920"/>
            <a:ext cx="4722765" cy="6476779"/>
          </a:xfrm>
          <a:prstGeom prst="rect">
            <a:avLst/>
          </a:prstGeom>
        </p:spPr>
        <p:txBody>
          <a:bodyPr lIns="0" tIns="0" rIns="0" bIns="0" rtlCol="0" anchor="t">
            <a:spAutoFit/>
          </a:bodyPr>
          <a:lstStyle/>
          <a:p>
            <a:pPr>
              <a:lnSpc>
                <a:spcPts val="10206"/>
              </a:lnSpc>
            </a:pPr>
            <a:r>
              <a:rPr lang="en-US" sz="8505">
                <a:solidFill>
                  <a:srgbClr val="FFFFFF"/>
                </a:solidFill>
                <a:latin typeface="IBM Plex Sans"/>
              </a:rPr>
              <a:t>1.2. Các phương pháp Agile nổi tiếng </a:t>
            </a:r>
          </a:p>
        </p:txBody>
      </p:sp>
      <p:sp>
        <p:nvSpPr>
          <p:cNvPr id="4" name="AutoShape 4"/>
          <p:cNvSpPr/>
          <p:nvPr/>
        </p:nvSpPr>
        <p:spPr>
          <a:xfrm>
            <a:off x="6441002" y="3357828"/>
            <a:ext cx="11231827" cy="0"/>
          </a:xfrm>
          <a:prstGeom prst="line">
            <a:avLst/>
          </a:prstGeom>
          <a:ln w="9525" cap="rnd">
            <a:solidFill>
              <a:srgbClr val="B4B4B4"/>
            </a:solidFill>
            <a:prstDash val="solid"/>
            <a:headEnd type="none" w="sm" len="sm"/>
            <a:tailEnd type="none" w="sm" len="sm"/>
          </a:ln>
        </p:spPr>
      </p:sp>
      <p:sp>
        <p:nvSpPr>
          <p:cNvPr id="5" name="AutoShape 5"/>
          <p:cNvSpPr/>
          <p:nvPr/>
        </p:nvSpPr>
        <p:spPr>
          <a:xfrm>
            <a:off x="6441002" y="5200449"/>
            <a:ext cx="11231827" cy="0"/>
          </a:xfrm>
          <a:prstGeom prst="line">
            <a:avLst/>
          </a:prstGeom>
          <a:ln w="9525" cap="rnd">
            <a:solidFill>
              <a:srgbClr val="B4B4B4"/>
            </a:solidFill>
            <a:prstDash val="solid"/>
            <a:headEnd type="none" w="sm" len="sm"/>
            <a:tailEnd type="none" w="sm" len="sm"/>
          </a:ln>
        </p:spPr>
      </p:sp>
      <p:grpSp>
        <p:nvGrpSpPr>
          <p:cNvPr id="6" name="Group 6"/>
          <p:cNvGrpSpPr/>
          <p:nvPr/>
        </p:nvGrpSpPr>
        <p:grpSpPr>
          <a:xfrm>
            <a:off x="6441002" y="1392800"/>
            <a:ext cx="11230057" cy="1349317"/>
            <a:chOff x="0" y="0"/>
            <a:chExt cx="14973409" cy="1799089"/>
          </a:xfrm>
        </p:grpSpPr>
        <p:sp>
          <p:nvSpPr>
            <p:cNvPr id="7" name="TextBox 7"/>
            <p:cNvSpPr txBox="1"/>
            <p:nvPr/>
          </p:nvSpPr>
          <p:spPr>
            <a:xfrm>
              <a:off x="0" y="-76200"/>
              <a:ext cx="11229426" cy="1876947"/>
            </a:xfrm>
            <a:prstGeom prst="rect">
              <a:avLst/>
            </a:prstGeom>
          </p:spPr>
          <p:txBody>
            <a:bodyPr lIns="0" tIns="0" rIns="0" bIns="0" rtlCol="0" anchor="t">
              <a:spAutoFit/>
            </a:bodyPr>
            <a:lstStyle/>
            <a:p>
              <a:pPr>
                <a:lnSpc>
                  <a:spcPts val="5757"/>
                </a:lnSpc>
                <a:spcBef>
                  <a:spcPct val="0"/>
                </a:spcBef>
              </a:pPr>
              <a:r>
                <a:rPr lang="en-US" sz="4112">
                  <a:solidFill>
                    <a:srgbClr val="FFFFFF"/>
                  </a:solidFill>
                  <a:latin typeface="IBM Plex Sans"/>
                </a:rPr>
                <a:t>Phát triển phần mềm thích ứng (ASD)</a:t>
              </a:r>
            </a:p>
          </p:txBody>
        </p:sp>
        <p:sp>
          <p:nvSpPr>
            <p:cNvPr id="8" name="TextBox 8"/>
            <p:cNvSpPr txBox="1"/>
            <p:nvPr/>
          </p:nvSpPr>
          <p:spPr>
            <a:xfrm>
              <a:off x="11899758" y="410889"/>
              <a:ext cx="3073651" cy="911920"/>
            </a:xfrm>
            <a:prstGeom prst="rect">
              <a:avLst/>
            </a:prstGeom>
          </p:spPr>
          <p:txBody>
            <a:bodyPr lIns="0" tIns="0" rIns="0" bIns="0" rtlCol="0" anchor="t">
              <a:spAutoFit/>
            </a:bodyPr>
            <a:lstStyle/>
            <a:p>
              <a:pPr algn="r">
                <a:lnSpc>
                  <a:spcPts val="5757"/>
                </a:lnSpc>
                <a:spcBef>
                  <a:spcPct val="0"/>
                </a:spcBef>
              </a:pPr>
              <a:r>
                <a:rPr lang="en-US" sz="4112">
                  <a:solidFill>
                    <a:srgbClr val="3EDAD8"/>
                  </a:solidFill>
                  <a:latin typeface="IBM Plex Sans Bold"/>
                </a:rPr>
                <a:t>#01</a:t>
              </a:r>
            </a:p>
          </p:txBody>
        </p:sp>
      </p:grpSp>
      <p:grpSp>
        <p:nvGrpSpPr>
          <p:cNvPr id="9" name="Group 9"/>
          <p:cNvGrpSpPr/>
          <p:nvPr/>
        </p:nvGrpSpPr>
        <p:grpSpPr>
          <a:xfrm>
            <a:off x="6441002" y="3966055"/>
            <a:ext cx="11230057" cy="2077451"/>
            <a:chOff x="0" y="0"/>
            <a:chExt cx="14973409" cy="2769935"/>
          </a:xfrm>
        </p:grpSpPr>
        <p:sp>
          <p:nvSpPr>
            <p:cNvPr id="10" name="TextBox 10"/>
            <p:cNvSpPr txBox="1"/>
            <p:nvPr/>
          </p:nvSpPr>
          <p:spPr>
            <a:xfrm>
              <a:off x="0" y="-76200"/>
              <a:ext cx="11229426" cy="2846964"/>
            </a:xfrm>
            <a:prstGeom prst="rect">
              <a:avLst/>
            </a:prstGeom>
          </p:spPr>
          <p:txBody>
            <a:bodyPr lIns="0" tIns="0" rIns="0" bIns="0" rtlCol="0" anchor="t">
              <a:spAutoFit/>
            </a:bodyPr>
            <a:lstStyle/>
            <a:p>
              <a:pPr>
                <a:lnSpc>
                  <a:spcPts val="5757"/>
                </a:lnSpc>
              </a:pPr>
              <a:r>
                <a:rPr lang="en-US" sz="4112">
                  <a:solidFill>
                    <a:srgbClr val="FFFFFF"/>
                  </a:solidFill>
                  <a:latin typeface="IBM Plex Sans"/>
                </a:rPr>
                <a:t>Phương pháp phát triển hệ thống động (DSDM)</a:t>
              </a:r>
            </a:p>
            <a:p>
              <a:pPr>
                <a:lnSpc>
                  <a:spcPts val="5757"/>
                </a:lnSpc>
                <a:spcBef>
                  <a:spcPct val="0"/>
                </a:spcBef>
              </a:pPr>
              <a:endParaRPr lang="en-US" sz="4112">
                <a:solidFill>
                  <a:srgbClr val="FFFFFF"/>
                </a:solidFill>
                <a:latin typeface="IBM Plex Sans"/>
              </a:endParaRPr>
            </a:p>
          </p:txBody>
        </p:sp>
        <p:sp>
          <p:nvSpPr>
            <p:cNvPr id="11" name="TextBox 11"/>
            <p:cNvSpPr txBox="1"/>
            <p:nvPr/>
          </p:nvSpPr>
          <p:spPr>
            <a:xfrm>
              <a:off x="11899758" y="-76200"/>
              <a:ext cx="3073651" cy="911920"/>
            </a:xfrm>
            <a:prstGeom prst="rect">
              <a:avLst/>
            </a:prstGeom>
          </p:spPr>
          <p:txBody>
            <a:bodyPr lIns="0" tIns="0" rIns="0" bIns="0" rtlCol="0" anchor="t">
              <a:spAutoFit/>
            </a:bodyPr>
            <a:lstStyle/>
            <a:p>
              <a:pPr algn="r">
                <a:lnSpc>
                  <a:spcPts val="5757"/>
                </a:lnSpc>
                <a:spcBef>
                  <a:spcPct val="0"/>
                </a:spcBef>
              </a:pPr>
              <a:r>
                <a:rPr lang="en-US" sz="4112">
                  <a:solidFill>
                    <a:srgbClr val="3EDAD8"/>
                  </a:solidFill>
                  <a:latin typeface="IBM Plex Sans Bold"/>
                </a:rPr>
                <a:t>#02</a:t>
              </a:r>
            </a:p>
          </p:txBody>
        </p:sp>
      </p:grpSp>
      <p:grpSp>
        <p:nvGrpSpPr>
          <p:cNvPr id="12" name="Group 12"/>
          <p:cNvGrpSpPr/>
          <p:nvPr/>
        </p:nvGrpSpPr>
        <p:grpSpPr>
          <a:xfrm>
            <a:off x="6441002" y="7649250"/>
            <a:ext cx="11230057" cy="622426"/>
            <a:chOff x="0" y="0"/>
            <a:chExt cx="14973409" cy="829901"/>
          </a:xfrm>
        </p:grpSpPr>
        <p:sp>
          <p:nvSpPr>
            <p:cNvPr id="13" name="TextBox 13"/>
            <p:cNvSpPr txBox="1"/>
            <p:nvPr/>
          </p:nvSpPr>
          <p:spPr>
            <a:xfrm>
              <a:off x="0" y="-76200"/>
              <a:ext cx="11229426" cy="906930"/>
            </a:xfrm>
            <a:prstGeom prst="rect">
              <a:avLst/>
            </a:prstGeom>
          </p:spPr>
          <p:txBody>
            <a:bodyPr lIns="0" tIns="0" rIns="0" bIns="0" rtlCol="0" anchor="t">
              <a:spAutoFit/>
            </a:bodyPr>
            <a:lstStyle/>
            <a:p>
              <a:pPr>
                <a:lnSpc>
                  <a:spcPts val="5757"/>
                </a:lnSpc>
                <a:spcBef>
                  <a:spcPct val="0"/>
                </a:spcBef>
              </a:pPr>
              <a:r>
                <a:rPr lang="en-US" sz="4112">
                  <a:solidFill>
                    <a:srgbClr val="FFFFFF"/>
                  </a:solidFill>
                  <a:latin typeface="IBM Plex Sans"/>
                </a:rPr>
                <a:t>Phát triển phần mềm tinh gọn (LSD).</a:t>
              </a:r>
            </a:p>
          </p:txBody>
        </p:sp>
        <p:sp>
          <p:nvSpPr>
            <p:cNvPr id="14" name="TextBox 14"/>
            <p:cNvSpPr txBox="1"/>
            <p:nvPr/>
          </p:nvSpPr>
          <p:spPr>
            <a:xfrm>
              <a:off x="11899758" y="-76200"/>
              <a:ext cx="3073651" cy="906930"/>
            </a:xfrm>
            <a:prstGeom prst="rect">
              <a:avLst/>
            </a:prstGeom>
          </p:spPr>
          <p:txBody>
            <a:bodyPr lIns="0" tIns="0" rIns="0" bIns="0" rtlCol="0" anchor="t">
              <a:spAutoFit/>
            </a:bodyPr>
            <a:lstStyle/>
            <a:p>
              <a:pPr algn="r">
                <a:lnSpc>
                  <a:spcPts val="5757"/>
                </a:lnSpc>
                <a:spcBef>
                  <a:spcPct val="0"/>
                </a:spcBef>
              </a:pPr>
              <a:r>
                <a:rPr lang="en-US" sz="4112">
                  <a:solidFill>
                    <a:srgbClr val="3EDAD8"/>
                  </a:solidFill>
                  <a:latin typeface="IBM Plex Sans Bold"/>
                </a:rPr>
                <a:t>#04</a:t>
              </a:r>
            </a:p>
          </p:txBody>
        </p:sp>
      </p:grpSp>
      <p:grpSp>
        <p:nvGrpSpPr>
          <p:cNvPr id="15" name="Group 15"/>
          <p:cNvGrpSpPr/>
          <p:nvPr/>
        </p:nvGrpSpPr>
        <p:grpSpPr>
          <a:xfrm>
            <a:off x="6441002" y="5808675"/>
            <a:ext cx="11230057" cy="1345574"/>
            <a:chOff x="0" y="0"/>
            <a:chExt cx="14973409" cy="1794099"/>
          </a:xfrm>
        </p:grpSpPr>
        <p:sp>
          <p:nvSpPr>
            <p:cNvPr id="16" name="TextBox 16"/>
            <p:cNvSpPr txBox="1"/>
            <p:nvPr/>
          </p:nvSpPr>
          <p:spPr>
            <a:xfrm>
              <a:off x="0" y="-76200"/>
              <a:ext cx="11231785" cy="2846964"/>
            </a:xfrm>
            <a:prstGeom prst="rect">
              <a:avLst/>
            </a:prstGeom>
          </p:spPr>
          <p:txBody>
            <a:bodyPr lIns="0" tIns="0" rIns="0" bIns="0" rtlCol="0" anchor="t">
              <a:spAutoFit/>
            </a:bodyPr>
            <a:lstStyle/>
            <a:p>
              <a:pPr>
                <a:lnSpc>
                  <a:spcPts val="5757"/>
                </a:lnSpc>
              </a:pPr>
              <a:r>
                <a:rPr lang="en-US" sz="4112">
                  <a:solidFill>
                    <a:srgbClr val="FFFFFF"/>
                  </a:solidFill>
                  <a:latin typeface="IBM Plex Sans"/>
                </a:rPr>
                <a:t>Phát triển theo hướng tính năng (FDD)</a:t>
              </a:r>
            </a:p>
            <a:p>
              <a:pPr>
                <a:lnSpc>
                  <a:spcPts val="5757"/>
                </a:lnSpc>
              </a:pPr>
              <a:endParaRPr lang="en-US" sz="4112">
                <a:solidFill>
                  <a:srgbClr val="FFFFFF"/>
                </a:solidFill>
                <a:latin typeface="IBM Plex Sans"/>
              </a:endParaRPr>
            </a:p>
          </p:txBody>
        </p:sp>
        <p:sp>
          <p:nvSpPr>
            <p:cNvPr id="17" name="TextBox 17"/>
            <p:cNvSpPr txBox="1"/>
            <p:nvPr/>
          </p:nvSpPr>
          <p:spPr>
            <a:xfrm>
              <a:off x="11899758" y="410889"/>
              <a:ext cx="3073651" cy="911920"/>
            </a:xfrm>
            <a:prstGeom prst="rect">
              <a:avLst/>
            </a:prstGeom>
          </p:spPr>
          <p:txBody>
            <a:bodyPr lIns="0" tIns="0" rIns="0" bIns="0" rtlCol="0" anchor="t">
              <a:spAutoFit/>
            </a:bodyPr>
            <a:lstStyle/>
            <a:p>
              <a:pPr algn="r">
                <a:lnSpc>
                  <a:spcPts val="5757"/>
                </a:lnSpc>
                <a:spcBef>
                  <a:spcPct val="0"/>
                </a:spcBef>
              </a:pPr>
              <a:r>
                <a:rPr lang="en-US" sz="4112">
                  <a:solidFill>
                    <a:srgbClr val="3EDAD8"/>
                  </a:solidFill>
                  <a:latin typeface="IBM Plex Sans Bold"/>
                </a:rPr>
                <a:t>#03</a:t>
              </a:r>
            </a:p>
          </p:txBody>
        </p:sp>
      </p:grpSp>
      <p:grpSp>
        <p:nvGrpSpPr>
          <p:cNvPr id="18" name="Group 18"/>
          <p:cNvGrpSpPr/>
          <p:nvPr/>
        </p:nvGrpSpPr>
        <p:grpSpPr>
          <a:xfrm>
            <a:off x="3679267" y="9258300"/>
            <a:ext cx="560096" cy="1028700"/>
            <a:chOff x="0" y="0"/>
            <a:chExt cx="189465" cy="347980"/>
          </a:xfrm>
        </p:grpSpPr>
        <p:sp>
          <p:nvSpPr>
            <p:cNvPr id="19" name="Freeform 19"/>
            <p:cNvSpPr/>
            <p:nvPr/>
          </p:nvSpPr>
          <p:spPr>
            <a:xfrm>
              <a:off x="0" y="0"/>
              <a:ext cx="189465" cy="347980"/>
            </a:xfrm>
            <a:custGeom>
              <a:avLst/>
              <a:gdLst/>
              <a:ahLst/>
              <a:cxnLst/>
              <a:rect l="l" t="t" r="r" b="b"/>
              <a:pathLst>
                <a:path w="189465" h="347980">
                  <a:moveTo>
                    <a:pt x="0" y="0"/>
                  </a:moveTo>
                  <a:lnTo>
                    <a:pt x="189465" y="0"/>
                  </a:lnTo>
                  <a:lnTo>
                    <a:pt x="189465" y="347980"/>
                  </a:lnTo>
                  <a:lnTo>
                    <a:pt x="0" y="347980"/>
                  </a:lnTo>
                  <a:close/>
                </a:path>
              </a:pathLst>
            </a:custGeom>
            <a:solidFill>
              <a:srgbClr val="3EDAD8"/>
            </a:solidFill>
          </p:spPr>
        </p:sp>
      </p:grpSp>
      <p:grpSp>
        <p:nvGrpSpPr>
          <p:cNvPr id="20" name="Group 20"/>
          <p:cNvGrpSpPr/>
          <p:nvPr/>
        </p:nvGrpSpPr>
        <p:grpSpPr>
          <a:xfrm>
            <a:off x="2647146" y="9753600"/>
            <a:ext cx="560096" cy="1028700"/>
            <a:chOff x="0" y="0"/>
            <a:chExt cx="189465" cy="347980"/>
          </a:xfrm>
        </p:grpSpPr>
        <p:sp>
          <p:nvSpPr>
            <p:cNvPr id="21" name="Freeform 21"/>
            <p:cNvSpPr/>
            <p:nvPr/>
          </p:nvSpPr>
          <p:spPr>
            <a:xfrm>
              <a:off x="0" y="0"/>
              <a:ext cx="189465" cy="347980"/>
            </a:xfrm>
            <a:custGeom>
              <a:avLst/>
              <a:gdLst/>
              <a:ahLst/>
              <a:cxnLst/>
              <a:rect l="l" t="t" r="r" b="b"/>
              <a:pathLst>
                <a:path w="189465" h="347980">
                  <a:moveTo>
                    <a:pt x="0" y="0"/>
                  </a:moveTo>
                  <a:lnTo>
                    <a:pt x="189465" y="0"/>
                  </a:lnTo>
                  <a:lnTo>
                    <a:pt x="189465" y="347980"/>
                  </a:lnTo>
                  <a:lnTo>
                    <a:pt x="0" y="347980"/>
                  </a:lnTo>
                  <a:close/>
                </a:path>
              </a:pathLst>
            </a:custGeom>
            <a:solidFill>
              <a:srgbClr val="3EDAD8"/>
            </a:solidFill>
          </p:spPr>
        </p:sp>
      </p:grpSp>
      <p:grpSp>
        <p:nvGrpSpPr>
          <p:cNvPr id="22" name="Group 22"/>
          <p:cNvGrpSpPr/>
          <p:nvPr/>
        </p:nvGrpSpPr>
        <p:grpSpPr>
          <a:xfrm>
            <a:off x="1236581" y="9867900"/>
            <a:ext cx="560096" cy="1028700"/>
            <a:chOff x="0" y="0"/>
            <a:chExt cx="189465" cy="347980"/>
          </a:xfrm>
        </p:grpSpPr>
        <p:sp>
          <p:nvSpPr>
            <p:cNvPr id="23" name="Freeform 23"/>
            <p:cNvSpPr/>
            <p:nvPr/>
          </p:nvSpPr>
          <p:spPr>
            <a:xfrm>
              <a:off x="0" y="0"/>
              <a:ext cx="189465" cy="347980"/>
            </a:xfrm>
            <a:custGeom>
              <a:avLst/>
              <a:gdLst/>
              <a:ahLst/>
              <a:cxnLst/>
              <a:rect l="l" t="t" r="r" b="b"/>
              <a:pathLst>
                <a:path w="189465" h="347980">
                  <a:moveTo>
                    <a:pt x="0" y="0"/>
                  </a:moveTo>
                  <a:lnTo>
                    <a:pt x="189465" y="0"/>
                  </a:lnTo>
                  <a:lnTo>
                    <a:pt x="189465" y="347980"/>
                  </a:lnTo>
                  <a:lnTo>
                    <a:pt x="0" y="347980"/>
                  </a:lnTo>
                  <a:close/>
                </a:path>
              </a:pathLst>
            </a:custGeom>
            <a:solidFill>
              <a:srgbClr val="3EDAD8"/>
            </a:solidFill>
          </p:spPr>
        </p:sp>
      </p:grpSp>
      <p:grpSp>
        <p:nvGrpSpPr>
          <p:cNvPr id="24" name="Group 24"/>
          <p:cNvGrpSpPr/>
          <p:nvPr/>
        </p:nvGrpSpPr>
        <p:grpSpPr>
          <a:xfrm>
            <a:off x="6441002" y="8635776"/>
            <a:ext cx="11231827" cy="622524"/>
            <a:chOff x="0" y="0"/>
            <a:chExt cx="14975769" cy="830032"/>
          </a:xfrm>
        </p:grpSpPr>
        <p:sp>
          <p:nvSpPr>
            <p:cNvPr id="25" name="TextBox 25"/>
            <p:cNvSpPr txBox="1"/>
            <p:nvPr/>
          </p:nvSpPr>
          <p:spPr>
            <a:xfrm>
              <a:off x="0" y="-76200"/>
              <a:ext cx="11231195" cy="907061"/>
            </a:xfrm>
            <a:prstGeom prst="rect">
              <a:avLst/>
            </a:prstGeom>
          </p:spPr>
          <p:txBody>
            <a:bodyPr lIns="0" tIns="0" rIns="0" bIns="0" rtlCol="0" anchor="t">
              <a:spAutoFit/>
            </a:bodyPr>
            <a:lstStyle/>
            <a:p>
              <a:pPr>
                <a:lnSpc>
                  <a:spcPts val="5758"/>
                </a:lnSpc>
                <a:spcBef>
                  <a:spcPct val="0"/>
                </a:spcBef>
              </a:pPr>
              <a:r>
                <a:rPr lang="en-US" sz="4113">
                  <a:solidFill>
                    <a:srgbClr val="FFFFFF"/>
                  </a:solidFill>
                  <a:latin typeface="IBM Plex Sans"/>
                </a:rPr>
                <a:t>Khung Scrum</a:t>
              </a:r>
            </a:p>
          </p:txBody>
        </p:sp>
        <p:sp>
          <p:nvSpPr>
            <p:cNvPr id="26" name="TextBox 26"/>
            <p:cNvSpPr txBox="1"/>
            <p:nvPr/>
          </p:nvSpPr>
          <p:spPr>
            <a:xfrm>
              <a:off x="11901633" y="-76200"/>
              <a:ext cx="3074136" cy="907061"/>
            </a:xfrm>
            <a:prstGeom prst="rect">
              <a:avLst/>
            </a:prstGeom>
          </p:spPr>
          <p:txBody>
            <a:bodyPr lIns="0" tIns="0" rIns="0" bIns="0" rtlCol="0" anchor="t">
              <a:spAutoFit/>
            </a:bodyPr>
            <a:lstStyle/>
            <a:p>
              <a:pPr algn="r">
                <a:lnSpc>
                  <a:spcPts val="5758"/>
                </a:lnSpc>
                <a:spcBef>
                  <a:spcPct val="0"/>
                </a:spcBef>
              </a:pPr>
              <a:r>
                <a:rPr lang="en-US" sz="4113">
                  <a:solidFill>
                    <a:srgbClr val="3EDAD8"/>
                  </a:solidFill>
                  <a:latin typeface="IBM Plex Sans Bold"/>
                </a:rPr>
                <a:t>#05</a:t>
              </a:r>
            </a:p>
          </p:txBody>
        </p:sp>
      </p:gr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1797" b="3932"/>
          <a:stretch>
            <a:fillRect/>
          </a:stretch>
        </p:blipFill>
        <p:spPr>
          <a:xfrm>
            <a:off x="0" y="0"/>
            <a:ext cx="18288000" cy="10287000"/>
          </a:xfrm>
          <a:prstGeom prst="rect">
            <a:avLst/>
          </a:prstGeom>
        </p:spPr>
      </p:pic>
      <p:grpSp>
        <p:nvGrpSpPr>
          <p:cNvPr id="3" name="Group 3"/>
          <p:cNvGrpSpPr/>
          <p:nvPr/>
        </p:nvGrpSpPr>
        <p:grpSpPr>
          <a:xfrm>
            <a:off x="15221225" y="-514350"/>
            <a:ext cx="560096" cy="1028700"/>
            <a:chOff x="0" y="0"/>
            <a:chExt cx="189465" cy="347980"/>
          </a:xfrm>
        </p:grpSpPr>
        <p:sp>
          <p:nvSpPr>
            <p:cNvPr id="4" name="Freeform 4"/>
            <p:cNvSpPr/>
            <p:nvPr/>
          </p:nvSpPr>
          <p:spPr>
            <a:xfrm>
              <a:off x="0" y="0"/>
              <a:ext cx="189465" cy="347980"/>
            </a:xfrm>
            <a:custGeom>
              <a:avLst/>
              <a:gdLst/>
              <a:ahLst/>
              <a:cxnLst/>
              <a:rect l="l" t="t" r="r" b="b"/>
              <a:pathLst>
                <a:path w="189465" h="347980">
                  <a:moveTo>
                    <a:pt x="0" y="0"/>
                  </a:moveTo>
                  <a:lnTo>
                    <a:pt x="189465" y="0"/>
                  </a:lnTo>
                  <a:lnTo>
                    <a:pt x="189465" y="347980"/>
                  </a:lnTo>
                  <a:lnTo>
                    <a:pt x="0" y="347980"/>
                  </a:lnTo>
                  <a:close/>
                </a:path>
              </a:pathLst>
            </a:custGeom>
            <a:solidFill>
              <a:srgbClr val="3EDAD8"/>
            </a:solidFill>
          </p:spPr>
        </p:sp>
      </p:grpSp>
      <p:grpSp>
        <p:nvGrpSpPr>
          <p:cNvPr id="5" name="Group 5"/>
          <p:cNvGrpSpPr/>
          <p:nvPr/>
        </p:nvGrpSpPr>
        <p:grpSpPr>
          <a:xfrm>
            <a:off x="16676195" y="0"/>
            <a:ext cx="560096" cy="1028700"/>
            <a:chOff x="0" y="0"/>
            <a:chExt cx="189465" cy="347980"/>
          </a:xfrm>
        </p:grpSpPr>
        <p:sp>
          <p:nvSpPr>
            <p:cNvPr id="6" name="Freeform 6"/>
            <p:cNvSpPr/>
            <p:nvPr/>
          </p:nvSpPr>
          <p:spPr>
            <a:xfrm>
              <a:off x="0" y="0"/>
              <a:ext cx="189465" cy="347980"/>
            </a:xfrm>
            <a:custGeom>
              <a:avLst/>
              <a:gdLst/>
              <a:ahLst/>
              <a:cxnLst/>
              <a:rect l="l" t="t" r="r" b="b"/>
              <a:pathLst>
                <a:path w="189465" h="347980">
                  <a:moveTo>
                    <a:pt x="0" y="0"/>
                  </a:moveTo>
                  <a:lnTo>
                    <a:pt x="189465" y="0"/>
                  </a:lnTo>
                  <a:lnTo>
                    <a:pt x="189465" y="347980"/>
                  </a:lnTo>
                  <a:lnTo>
                    <a:pt x="0" y="347980"/>
                  </a:lnTo>
                  <a:close/>
                </a:path>
              </a:pathLst>
            </a:custGeom>
            <a:solidFill>
              <a:srgbClr val="3EDAD8"/>
            </a:solidFill>
          </p:spPr>
        </p:sp>
      </p:grpSp>
      <p:grpSp>
        <p:nvGrpSpPr>
          <p:cNvPr id="7" name="Group 7"/>
          <p:cNvGrpSpPr/>
          <p:nvPr/>
        </p:nvGrpSpPr>
        <p:grpSpPr>
          <a:xfrm>
            <a:off x="727455" y="514350"/>
            <a:ext cx="13598421" cy="1434487"/>
            <a:chOff x="0" y="0"/>
            <a:chExt cx="3581477" cy="377807"/>
          </a:xfrm>
        </p:grpSpPr>
        <p:sp>
          <p:nvSpPr>
            <p:cNvPr id="8" name="Freeform 8"/>
            <p:cNvSpPr/>
            <p:nvPr/>
          </p:nvSpPr>
          <p:spPr>
            <a:xfrm>
              <a:off x="0" y="0"/>
              <a:ext cx="3581477" cy="377807"/>
            </a:xfrm>
            <a:custGeom>
              <a:avLst/>
              <a:gdLst/>
              <a:ahLst/>
              <a:cxnLst/>
              <a:rect l="l" t="t" r="r" b="b"/>
              <a:pathLst>
                <a:path w="3581477" h="377807">
                  <a:moveTo>
                    <a:pt x="0" y="0"/>
                  </a:moveTo>
                  <a:lnTo>
                    <a:pt x="3581477" y="0"/>
                  </a:lnTo>
                  <a:lnTo>
                    <a:pt x="3581477" y="377807"/>
                  </a:lnTo>
                  <a:lnTo>
                    <a:pt x="0" y="377807"/>
                  </a:lnTo>
                  <a:close/>
                </a:path>
              </a:pathLst>
            </a:custGeom>
            <a:solidFill>
              <a:srgbClr val="324998">
                <a:alpha val="60000"/>
              </a:srgbClr>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10" name="TextBox 10"/>
          <p:cNvSpPr txBox="1"/>
          <p:nvPr/>
        </p:nvSpPr>
        <p:spPr>
          <a:xfrm>
            <a:off x="727455" y="523875"/>
            <a:ext cx="16821804" cy="1152437"/>
          </a:xfrm>
          <a:prstGeom prst="rect">
            <a:avLst/>
          </a:prstGeom>
        </p:spPr>
        <p:txBody>
          <a:bodyPr lIns="0" tIns="0" rIns="0" bIns="0" rtlCol="0" anchor="t">
            <a:spAutoFit/>
          </a:bodyPr>
          <a:lstStyle/>
          <a:p>
            <a:pPr>
              <a:lnSpc>
                <a:spcPts val="9165"/>
              </a:lnSpc>
            </a:pPr>
            <a:r>
              <a:rPr lang="en-US" sz="7638">
                <a:solidFill>
                  <a:srgbClr val="FFFFFF"/>
                </a:solidFill>
                <a:latin typeface="IBM Plex Sans"/>
              </a:rPr>
              <a:t>1.3. Cách hoạt động của Agile</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952" r="18359" b="7910"/>
          <a:stretch>
            <a:fillRect/>
          </a:stretch>
        </p:blipFill>
        <p:spPr>
          <a:xfrm>
            <a:off x="0" y="0"/>
            <a:ext cx="18288000" cy="10287000"/>
          </a:xfrm>
          <a:prstGeom prst="rect">
            <a:avLst/>
          </a:prstGeom>
        </p:spPr>
      </p:pic>
      <p:sp>
        <p:nvSpPr>
          <p:cNvPr id="3" name="AutoShape 3"/>
          <p:cNvSpPr/>
          <p:nvPr/>
        </p:nvSpPr>
        <p:spPr>
          <a:xfrm>
            <a:off x="6654955" y="2834954"/>
            <a:ext cx="10324297" cy="0"/>
          </a:xfrm>
          <a:prstGeom prst="line">
            <a:avLst/>
          </a:prstGeom>
          <a:ln w="9525" cap="rnd">
            <a:solidFill>
              <a:srgbClr val="B4B4B4"/>
            </a:solidFill>
            <a:prstDash val="solid"/>
            <a:headEnd type="none" w="sm" len="sm"/>
            <a:tailEnd type="none" w="sm" len="sm"/>
          </a:ln>
        </p:spPr>
      </p:sp>
      <p:sp>
        <p:nvSpPr>
          <p:cNvPr id="4" name="AutoShape 4"/>
          <p:cNvSpPr/>
          <p:nvPr/>
        </p:nvSpPr>
        <p:spPr>
          <a:xfrm>
            <a:off x="6654955" y="4528691"/>
            <a:ext cx="10324297" cy="0"/>
          </a:xfrm>
          <a:prstGeom prst="line">
            <a:avLst/>
          </a:prstGeom>
          <a:ln w="9525" cap="rnd">
            <a:solidFill>
              <a:srgbClr val="B4B4B4"/>
            </a:solidFill>
            <a:prstDash val="solid"/>
            <a:headEnd type="none" w="sm" len="sm"/>
            <a:tailEnd type="none" w="sm" len="sm"/>
          </a:ln>
        </p:spPr>
      </p:sp>
      <p:grpSp>
        <p:nvGrpSpPr>
          <p:cNvPr id="5" name="Group 5"/>
          <p:cNvGrpSpPr/>
          <p:nvPr/>
        </p:nvGrpSpPr>
        <p:grpSpPr>
          <a:xfrm>
            <a:off x="16699204" y="9258300"/>
            <a:ext cx="560096" cy="1028700"/>
            <a:chOff x="0" y="0"/>
            <a:chExt cx="189465" cy="347980"/>
          </a:xfrm>
        </p:grpSpPr>
        <p:sp>
          <p:nvSpPr>
            <p:cNvPr id="6" name="Freeform 6"/>
            <p:cNvSpPr/>
            <p:nvPr/>
          </p:nvSpPr>
          <p:spPr>
            <a:xfrm>
              <a:off x="0" y="0"/>
              <a:ext cx="189465" cy="347980"/>
            </a:xfrm>
            <a:custGeom>
              <a:avLst/>
              <a:gdLst/>
              <a:ahLst/>
              <a:cxnLst/>
              <a:rect l="l" t="t" r="r" b="b"/>
              <a:pathLst>
                <a:path w="189465" h="347980">
                  <a:moveTo>
                    <a:pt x="0" y="0"/>
                  </a:moveTo>
                  <a:lnTo>
                    <a:pt x="189465" y="0"/>
                  </a:lnTo>
                  <a:lnTo>
                    <a:pt x="189465" y="347980"/>
                  </a:lnTo>
                  <a:lnTo>
                    <a:pt x="0" y="347980"/>
                  </a:lnTo>
                  <a:close/>
                </a:path>
              </a:pathLst>
            </a:custGeom>
            <a:solidFill>
              <a:srgbClr val="3EDAD8"/>
            </a:solidFill>
          </p:spPr>
        </p:sp>
      </p:grpSp>
      <p:sp>
        <p:nvSpPr>
          <p:cNvPr id="7" name="TextBox 7"/>
          <p:cNvSpPr txBox="1"/>
          <p:nvPr/>
        </p:nvSpPr>
        <p:spPr>
          <a:xfrm>
            <a:off x="1580621" y="2935440"/>
            <a:ext cx="4722765" cy="5143340"/>
          </a:xfrm>
          <a:prstGeom prst="rect">
            <a:avLst/>
          </a:prstGeom>
        </p:spPr>
        <p:txBody>
          <a:bodyPr lIns="0" tIns="0" rIns="0" bIns="0" rtlCol="0" anchor="t">
            <a:spAutoFit/>
          </a:bodyPr>
          <a:lstStyle/>
          <a:p>
            <a:pPr>
              <a:lnSpc>
                <a:spcPts val="10152"/>
              </a:lnSpc>
            </a:pPr>
            <a:r>
              <a:rPr lang="en-US" sz="8460">
                <a:solidFill>
                  <a:srgbClr val="FFFFFF"/>
                </a:solidFill>
                <a:latin typeface="IBM Plex Sans"/>
              </a:rPr>
              <a:t>1.4. Ưu điểm</a:t>
            </a:r>
          </a:p>
          <a:p>
            <a:pPr>
              <a:lnSpc>
                <a:spcPts val="10152"/>
              </a:lnSpc>
            </a:pPr>
            <a:r>
              <a:rPr lang="en-US" sz="8460">
                <a:solidFill>
                  <a:srgbClr val="FFFFFF"/>
                </a:solidFill>
                <a:latin typeface="IBM Plex Sans"/>
              </a:rPr>
              <a:t>mô hình Agile</a:t>
            </a:r>
          </a:p>
        </p:txBody>
      </p:sp>
      <p:grpSp>
        <p:nvGrpSpPr>
          <p:cNvPr id="8" name="Group 8"/>
          <p:cNvGrpSpPr/>
          <p:nvPr/>
        </p:nvGrpSpPr>
        <p:grpSpPr>
          <a:xfrm>
            <a:off x="6654955" y="1028700"/>
            <a:ext cx="10322670" cy="910802"/>
            <a:chOff x="0" y="0"/>
            <a:chExt cx="13763560" cy="1214402"/>
          </a:xfrm>
        </p:grpSpPr>
        <p:sp>
          <p:nvSpPr>
            <p:cNvPr id="9" name="TextBox 9"/>
            <p:cNvSpPr txBox="1"/>
            <p:nvPr/>
          </p:nvSpPr>
          <p:spPr>
            <a:xfrm>
              <a:off x="0" y="-66675"/>
              <a:ext cx="10322090" cy="830282"/>
            </a:xfrm>
            <a:prstGeom prst="rect">
              <a:avLst/>
            </a:prstGeom>
          </p:spPr>
          <p:txBody>
            <a:bodyPr lIns="0" tIns="0" rIns="0" bIns="0" rtlCol="0" anchor="t">
              <a:spAutoFit/>
            </a:bodyPr>
            <a:lstStyle/>
            <a:p>
              <a:pPr>
                <a:lnSpc>
                  <a:spcPts val="5292"/>
                </a:lnSpc>
                <a:spcBef>
                  <a:spcPct val="0"/>
                </a:spcBef>
              </a:pPr>
              <a:r>
                <a:rPr lang="en-US" sz="3780">
                  <a:solidFill>
                    <a:srgbClr val="FFFFFF"/>
                  </a:solidFill>
                  <a:latin typeface="IBM Plex Sans"/>
                </a:rPr>
                <a:t>Đễ dàng thay đổi</a:t>
              </a:r>
            </a:p>
          </p:txBody>
        </p:sp>
        <p:sp>
          <p:nvSpPr>
            <p:cNvPr id="10" name="TextBox 10"/>
            <p:cNvSpPr txBox="1"/>
            <p:nvPr/>
          </p:nvSpPr>
          <p:spPr>
            <a:xfrm>
              <a:off x="10938259" y="381057"/>
              <a:ext cx="2825301" cy="834869"/>
            </a:xfrm>
            <a:prstGeom prst="rect">
              <a:avLst/>
            </a:prstGeom>
          </p:spPr>
          <p:txBody>
            <a:bodyPr lIns="0" tIns="0" rIns="0" bIns="0" rtlCol="0" anchor="t">
              <a:spAutoFit/>
            </a:bodyPr>
            <a:lstStyle/>
            <a:p>
              <a:pPr algn="r">
                <a:lnSpc>
                  <a:spcPts val="5292"/>
                </a:lnSpc>
                <a:spcBef>
                  <a:spcPct val="0"/>
                </a:spcBef>
              </a:pPr>
              <a:r>
                <a:rPr lang="en-US" sz="3780">
                  <a:solidFill>
                    <a:srgbClr val="3EDAD8"/>
                  </a:solidFill>
                  <a:latin typeface="IBM Plex Sans Bold"/>
                </a:rPr>
                <a:t>#01</a:t>
              </a:r>
            </a:p>
          </p:txBody>
        </p:sp>
      </p:grpSp>
      <p:grpSp>
        <p:nvGrpSpPr>
          <p:cNvPr id="11" name="Group 11"/>
          <p:cNvGrpSpPr/>
          <p:nvPr/>
        </p:nvGrpSpPr>
        <p:grpSpPr>
          <a:xfrm>
            <a:off x="6654955" y="3394036"/>
            <a:ext cx="10322670" cy="1240864"/>
            <a:chOff x="0" y="0"/>
            <a:chExt cx="13763560" cy="1654485"/>
          </a:xfrm>
        </p:grpSpPr>
        <p:sp>
          <p:nvSpPr>
            <p:cNvPr id="12" name="TextBox 12"/>
            <p:cNvSpPr txBox="1"/>
            <p:nvPr/>
          </p:nvSpPr>
          <p:spPr>
            <a:xfrm>
              <a:off x="0" y="-66675"/>
              <a:ext cx="10322090" cy="1721922"/>
            </a:xfrm>
            <a:prstGeom prst="rect">
              <a:avLst/>
            </a:prstGeom>
          </p:spPr>
          <p:txBody>
            <a:bodyPr lIns="0" tIns="0" rIns="0" bIns="0" rtlCol="0" anchor="t">
              <a:spAutoFit/>
            </a:bodyPr>
            <a:lstStyle/>
            <a:p>
              <a:pPr>
                <a:lnSpc>
                  <a:spcPts val="5292"/>
                </a:lnSpc>
                <a:spcBef>
                  <a:spcPct val="0"/>
                </a:spcBef>
              </a:pPr>
              <a:r>
                <a:rPr lang="en-US" sz="3780">
                  <a:solidFill>
                    <a:srgbClr val="FFFFFF"/>
                  </a:solidFill>
                  <a:latin typeface="IBM Plex Sans"/>
                </a:rPr>
                <a:t>Không cần nắm bắt thông tin ban đầu</a:t>
              </a:r>
            </a:p>
          </p:txBody>
        </p:sp>
        <p:sp>
          <p:nvSpPr>
            <p:cNvPr id="13" name="TextBox 13"/>
            <p:cNvSpPr txBox="1"/>
            <p:nvPr/>
          </p:nvSpPr>
          <p:spPr>
            <a:xfrm>
              <a:off x="10938259" y="-66675"/>
              <a:ext cx="2825301" cy="834869"/>
            </a:xfrm>
            <a:prstGeom prst="rect">
              <a:avLst/>
            </a:prstGeom>
          </p:spPr>
          <p:txBody>
            <a:bodyPr lIns="0" tIns="0" rIns="0" bIns="0" rtlCol="0" anchor="t">
              <a:spAutoFit/>
            </a:bodyPr>
            <a:lstStyle/>
            <a:p>
              <a:pPr algn="r">
                <a:lnSpc>
                  <a:spcPts val="5292"/>
                </a:lnSpc>
                <a:spcBef>
                  <a:spcPct val="0"/>
                </a:spcBef>
              </a:pPr>
              <a:r>
                <a:rPr lang="en-US" sz="3780">
                  <a:solidFill>
                    <a:srgbClr val="3EDAD8"/>
                  </a:solidFill>
                  <a:latin typeface="IBM Plex Sans Bold"/>
                </a:rPr>
                <a:t>#02</a:t>
              </a:r>
            </a:p>
          </p:txBody>
        </p:sp>
      </p:grpSp>
      <p:grpSp>
        <p:nvGrpSpPr>
          <p:cNvPr id="14" name="Group 14"/>
          <p:cNvGrpSpPr/>
          <p:nvPr/>
        </p:nvGrpSpPr>
        <p:grpSpPr>
          <a:xfrm>
            <a:off x="6654955" y="6779629"/>
            <a:ext cx="10322670" cy="572134"/>
            <a:chOff x="0" y="0"/>
            <a:chExt cx="13763560" cy="762845"/>
          </a:xfrm>
        </p:grpSpPr>
        <p:sp>
          <p:nvSpPr>
            <p:cNvPr id="15" name="TextBox 15"/>
            <p:cNvSpPr txBox="1"/>
            <p:nvPr/>
          </p:nvSpPr>
          <p:spPr>
            <a:xfrm>
              <a:off x="0" y="-66675"/>
              <a:ext cx="10322090" cy="830282"/>
            </a:xfrm>
            <a:prstGeom prst="rect">
              <a:avLst/>
            </a:prstGeom>
          </p:spPr>
          <p:txBody>
            <a:bodyPr lIns="0" tIns="0" rIns="0" bIns="0" rtlCol="0" anchor="t">
              <a:spAutoFit/>
            </a:bodyPr>
            <a:lstStyle/>
            <a:p>
              <a:pPr>
                <a:lnSpc>
                  <a:spcPts val="5292"/>
                </a:lnSpc>
                <a:spcBef>
                  <a:spcPct val="0"/>
                </a:spcBef>
              </a:pPr>
              <a:r>
                <a:rPr lang="en-US" sz="3780">
                  <a:solidFill>
                    <a:srgbClr val="FFFFFF"/>
                  </a:solidFill>
                  <a:latin typeface="IBM Plex Sans"/>
                </a:rPr>
                <a:t>Chú ý đến phản hồi của khách hàng</a:t>
              </a:r>
            </a:p>
          </p:txBody>
        </p:sp>
        <p:sp>
          <p:nvSpPr>
            <p:cNvPr id="16" name="TextBox 16"/>
            <p:cNvSpPr txBox="1"/>
            <p:nvPr/>
          </p:nvSpPr>
          <p:spPr>
            <a:xfrm>
              <a:off x="10938259" y="-66675"/>
              <a:ext cx="2825301" cy="830282"/>
            </a:xfrm>
            <a:prstGeom prst="rect">
              <a:avLst/>
            </a:prstGeom>
          </p:spPr>
          <p:txBody>
            <a:bodyPr lIns="0" tIns="0" rIns="0" bIns="0" rtlCol="0" anchor="t">
              <a:spAutoFit/>
            </a:bodyPr>
            <a:lstStyle/>
            <a:p>
              <a:pPr algn="r">
                <a:lnSpc>
                  <a:spcPts val="5292"/>
                </a:lnSpc>
                <a:spcBef>
                  <a:spcPct val="0"/>
                </a:spcBef>
              </a:pPr>
              <a:r>
                <a:rPr lang="en-US" sz="3780">
                  <a:solidFill>
                    <a:srgbClr val="3EDAD8"/>
                  </a:solidFill>
                  <a:latin typeface="IBM Plex Sans Bold"/>
                </a:rPr>
                <a:t>#04</a:t>
              </a:r>
            </a:p>
          </p:txBody>
        </p:sp>
      </p:grpSp>
      <p:grpSp>
        <p:nvGrpSpPr>
          <p:cNvPr id="17" name="Group 17"/>
          <p:cNvGrpSpPr/>
          <p:nvPr/>
        </p:nvGrpSpPr>
        <p:grpSpPr>
          <a:xfrm>
            <a:off x="6654955" y="8683618"/>
            <a:ext cx="10322670" cy="572134"/>
            <a:chOff x="0" y="0"/>
            <a:chExt cx="13763560" cy="762845"/>
          </a:xfrm>
        </p:grpSpPr>
        <p:sp>
          <p:nvSpPr>
            <p:cNvPr id="18" name="TextBox 18"/>
            <p:cNvSpPr txBox="1"/>
            <p:nvPr/>
          </p:nvSpPr>
          <p:spPr>
            <a:xfrm>
              <a:off x="0" y="-66675"/>
              <a:ext cx="10322090" cy="830282"/>
            </a:xfrm>
            <a:prstGeom prst="rect">
              <a:avLst/>
            </a:prstGeom>
          </p:spPr>
          <p:txBody>
            <a:bodyPr lIns="0" tIns="0" rIns="0" bIns="0" rtlCol="0" anchor="t">
              <a:spAutoFit/>
            </a:bodyPr>
            <a:lstStyle/>
            <a:p>
              <a:pPr>
                <a:lnSpc>
                  <a:spcPts val="5292"/>
                </a:lnSpc>
                <a:spcBef>
                  <a:spcPct val="0"/>
                </a:spcBef>
              </a:pPr>
              <a:r>
                <a:rPr lang="en-US" sz="3780">
                  <a:solidFill>
                    <a:srgbClr val="FFFFFF"/>
                  </a:solidFill>
                  <a:latin typeface="IBM Plex Sans"/>
                </a:rPr>
                <a:t>Cải tiến liên tục</a:t>
              </a:r>
            </a:p>
          </p:txBody>
        </p:sp>
        <p:sp>
          <p:nvSpPr>
            <p:cNvPr id="19" name="TextBox 19"/>
            <p:cNvSpPr txBox="1"/>
            <p:nvPr/>
          </p:nvSpPr>
          <p:spPr>
            <a:xfrm>
              <a:off x="10938259" y="-66675"/>
              <a:ext cx="2825301" cy="830282"/>
            </a:xfrm>
            <a:prstGeom prst="rect">
              <a:avLst/>
            </a:prstGeom>
          </p:spPr>
          <p:txBody>
            <a:bodyPr lIns="0" tIns="0" rIns="0" bIns="0" rtlCol="0" anchor="t">
              <a:spAutoFit/>
            </a:bodyPr>
            <a:lstStyle/>
            <a:p>
              <a:pPr algn="r">
                <a:lnSpc>
                  <a:spcPts val="5292"/>
                </a:lnSpc>
                <a:spcBef>
                  <a:spcPct val="0"/>
                </a:spcBef>
              </a:pPr>
              <a:r>
                <a:rPr lang="en-US" sz="3780">
                  <a:solidFill>
                    <a:srgbClr val="3EDAD8"/>
                  </a:solidFill>
                  <a:latin typeface="IBM Plex Sans Bold"/>
                </a:rPr>
                <a:t>#05</a:t>
              </a:r>
            </a:p>
          </p:txBody>
        </p:sp>
      </p:grpSp>
      <p:grpSp>
        <p:nvGrpSpPr>
          <p:cNvPr id="20" name="Group 20"/>
          <p:cNvGrpSpPr/>
          <p:nvPr/>
        </p:nvGrpSpPr>
        <p:grpSpPr>
          <a:xfrm>
            <a:off x="6654955" y="5087773"/>
            <a:ext cx="10322670" cy="238632"/>
            <a:chOff x="0" y="0"/>
            <a:chExt cx="13763560" cy="318176"/>
          </a:xfrm>
        </p:grpSpPr>
        <p:sp>
          <p:nvSpPr>
            <p:cNvPr id="21" name="TextBox 21"/>
            <p:cNvSpPr txBox="1"/>
            <p:nvPr/>
          </p:nvSpPr>
          <p:spPr>
            <a:xfrm>
              <a:off x="0" y="-66675"/>
              <a:ext cx="10324259" cy="830282"/>
            </a:xfrm>
            <a:prstGeom prst="rect">
              <a:avLst/>
            </a:prstGeom>
          </p:spPr>
          <p:txBody>
            <a:bodyPr lIns="0" tIns="0" rIns="0" bIns="0" rtlCol="0" anchor="t">
              <a:spAutoFit/>
            </a:bodyPr>
            <a:lstStyle/>
            <a:p>
              <a:pPr>
                <a:lnSpc>
                  <a:spcPts val="5292"/>
                </a:lnSpc>
              </a:pPr>
              <a:r>
                <a:rPr lang="en-US" sz="3780">
                  <a:solidFill>
                    <a:srgbClr val="FFFFFF"/>
                  </a:solidFill>
                  <a:latin typeface="IBM Plex Sans"/>
                </a:rPr>
                <a:t>Bàn giao nhanh chóng</a:t>
              </a:r>
            </a:p>
          </p:txBody>
        </p:sp>
        <p:sp>
          <p:nvSpPr>
            <p:cNvPr id="22" name="TextBox 22"/>
            <p:cNvSpPr txBox="1"/>
            <p:nvPr/>
          </p:nvSpPr>
          <p:spPr>
            <a:xfrm>
              <a:off x="10938259" y="381057"/>
              <a:ext cx="2825301" cy="834869"/>
            </a:xfrm>
            <a:prstGeom prst="rect">
              <a:avLst/>
            </a:prstGeom>
          </p:spPr>
          <p:txBody>
            <a:bodyPr lIns="0" tIns="0" rIns="0" bIns="0" rtlCol="0" anchor="t">
              <a:spAutoFit/>
            </a:bodyPr>
            <a:lstStyle/>
            <a:p>
              <a:pPr algn="r">
                <a:lnSpc>
                  <a:spcPts val="5292"/>
                </a:lnSpc>
                <a:spcBef>
                  <a:spcPct val="0"/>
                </a:spcBef>
              </a:pPr>
              <a:r>
                <a:rPr lang="en-US" sz="3780">
                  <a:solidFill>
                    <a:srgbClr val="3EDAD8"/>
                  </a:solidFill>
                  <a:latin typeface="IBM Plex Sans Bold"/>
                </a:rPr>
                <a:t>#03</a:t>
              </a:r>
            </a:p>
          </p:txBody>
        </p:sp>
      </p:gr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952" r="18359" b="7910"/>
          <a:stretch>
            <a:fillRect/>
          </a:stretch>
        </p:blipFill>
        <p:spPr>
          <a:xfrm>
            <a:off x="0" y="0"/>
            <a:ext cx="18288000" cy="10287000"/>
          </a:xfrm>
          <a:prstGeom prst="rect">
            <a:avLst/>
          </a:prstGeom>
        </p:spPr>
      </p:pic>
      <p:sp>
        <p:nvSpPr>
          <p:cNvPr id="3" name="TextBox 3"/>
          <p:cNvSpPr txBox="1"/>
          <p:nvPr/>
        </p:nvSpPr>
        <p:spPr>
          <a:xfrm>
            <a:off x="1236581" y="2101920"/>
            <a:ext cx="4722765" cy="6481018"/>
          </a:xfrm>
          <a:prstGeom prst="rect">
            <a:avLst/>
          </a:prstGeom>
        </p:spPr>
        <p:txBody>
          <a:bodyPr lIns="0" tIns="0" rIns="0" bIns="0" rtlCol="0" anchor="t">
            <a:spAutoFit/>
          </a:bodyPr>
          <a:lstStyle/>
          <a:p>
            <a:pPr>
              <a:lnSpc>
                <a:spcPts val="10206"/>
              </a:lnSpc>
            </a:pPr>
            <a:r>
              <a:rPr lang="en-US" sz="8505">
                <a:solidFill>
                  <a:srgbClr val="FFFFFF"/>
                </a:solidFill>
                <a:latin typeface="IBM Plex Sans"/>
              </a:rPr>
              <a:t>1.5. Nhược điểm</a:t>
            </a:r>
          </a:p>
          <a:p>
            <a:pPr>
              <a:lnSpc>
                <a:spcPts val="10206"/>
              </a:lnSpc>
            </a:pPr>
            <a:r>
              <a:rPr lang="en-US" sz="8505">
                <a:solidFill>
                  <a:srgbClr val="FFFFFF"/>
                </a:solidFill>
                <a:latin typeface="IBM Plex Sans"/>
              </a:rPr>
              <a:t>mô hình Agile</a:t>
            </a:r>
          </a:p>
        </p:txBody>
      </p:sp>
      <p:sp>
        <p:nvSpPr>
          <p:cNvPr id="4" name="AutoShape 4"/>
          <p:cNvSpPr/>
          <p:nvPr/>
        </p:nvSpPr>
        <p:spPr>
          <a:xfrm>
            <a:off x="6303386" y="3669090"/>
            <a:ext cx="11231827" cy="0"/>
          </a:xfrm>
          <a:prstGeom prst="line">
            <a:avLst/>
          </a:prstGeom>
          <a:ln w="9525" cap="rnd">
            <a:solidFill>
              <a:srgbClr val="B4B4B4"/>
            </a:solidFill>
            <a:prstDash val="solid"/>
            <a:headEnd type="none" w="sm" len="sm"/>
            <a:tailEnd type="none" w="sm" len="sm"/>
          </a:ln>
        </p:spPr>
      </p:sp>
      <p:sp>
        <p:nvSpPr>
          <p:cNvPr id="5" name="AutoShape 5"/>
          <p:cNvSpPr/>
          <p:nvPr/>
        </p:nvSpPr>
        <p:spPr>
          <a:xfrm>
            <a:off x="6303386" y="5511711"/>
            <a:ext cx="11231827" cy="0"/>
          </a:xfrm>
          <a:prstGeom prst="line">
            <a:avLst/>
          </a:prstGeom>
          <a:ln w="9525" cap="rnd">
            <a:solidFill>
              <a:srgbClr val="B4B4B4"/>
            </a:solidFill>
            <a:prstDash val="solid"/>
            <a:headEnd type="none" w="sm" len="sm"/>
            <a:tailEnd type="none" w="sm" len="sm"/>
          </a:ln>
        </p:spPr>
      </p:sp>
      <p:grpSp>
        <p:nvGrpSpPr>
          <p:cNvPr id="6" name="Group 6"/>
          <p:cNvGrpSpPr/>
          <p:nvPr/>
        </p:nvGrpSpPr>
        <p:grpSpPr>
          <a:xfrm>
            <a:off x="6303386" y="1704062"/>
            <a:ext cx="11230057" cy="990863"/>
            <a:chOff x="0" y="0"/>
            <a:chExt cx="14973409" cy="1321151"/>
          </a:xfrm>
        </p:grpSpPr>
        <p:sp>
          <p:nvSpPr>
            <p:cNvPr id="7" name="TextBox 7"/>
            <p:cNvSpPr txBox="1"/>
            <p:nvPr/>
          </p:nvSpPr>
          <p:spPr>
            <a:xfrm>
              <a:off x="0" y="-76200"/>
              <a:ext cx="11229426" cy="906930"/>
            </a:xfrm>
            <a:prstGeom prst="rect">
              <a:avLst/>
            </a:prstGeom>
          </p:spPr>
          <p:txBody>
            <a:bodyPr lIns="0" tIns="0" rIns="0" bIns="0" rtlCol="0" anchor="t">
              <a:spAutoFit/>
            </a:bodyPr>
            <a:lstStyle/>
            <a:p>
              <a:pPr>
                <a:lnSpc>
                  <a:spcPts val="5757"/>
                </a:lnSpc>
                <a:spcBef>
                  <a:spcPct val="0"/>
                </a:spcBef>
              </a:pPr>
              <a:r>
                <a:rPr lang="en-US" sz="4112">
                  <a:solidFill>
                    <a:srgbClr val="FFFFFF"/>
                  </a:solidFill>
                  <a:latin typeface="IBM Plex Sans"/>
                </a:rPr>
                <a:t>Phụ thuộc vào khách hàng</a:t>
              </a:r>
            </a:p>
          </p:txBody>
        </p:sp>
        <p:sp>
          <p:nvSpPr>
            <p:cNvPr id="8" name="TextBox 8"/>
            <p:cNvSpPr txBox="1"/>
            <p:nvPr/>
          </p:nvSpPr>
          <p:spPr>
            <a:xfrm>
              <a:off x="11899758" y="410889"/>
              <a:ext cx="3073651" cy="911920"/>
            </a:xfrm>
            <a:prstGeom prst="rect">
              <a:avLst/>
            </a:prstGeom>
          </p:spPr>
          <p:txBody>
            <a:bodyPr lIns="0" tIns="0" rIns="0" bIns="0" rtlCol="0" anchor="t">
              <a:spAutoFit/>
            </a:bodyPr>
            <a:lstStyle/>
            <a:p>
              <a:pPr algn="r">
                <a:lnSpc>
                  <a:spcPts val="5757"/>
                </a:lnSpc>
                <a:spcBef>
                  <a:spcPct val="0"/>
                </a:spcBef>
              </a:pPr>
              <a:r>
                <a:rPr lang="en-US" sz="4112">
                  <a:solidFill>
                    <a:srgbClr val="3EDAD8"/>
                  </a:solidFill>
                  <a:latin typeface="IBM Plex Sans Bold"/>
                </a:rPr>
                <a:t>#01</a:t>
              </a:r>
            </a:p>
          </p:txBody>
        </p:sp>
      </p:grpSp>
      <p:grpSp>
        <p:nvGrpSpPr>
          <p:cNvPr id="9" name="Group 9"/>
          <p:cNvGrpSpPr/>
          <p:nvPr/>
        </p:nvGrpSpPr>
        <p:grpSpPr>
          <a:xfrm>
            <a:off x="6303386" y="4277316"/>
            <a:ext cx="11230057" cy="626168"/>
            <a:chOff x="0" y="0"/>
            <a:chExt cx="14973409" cy="834891"/>
          </a:xfrm>
        </p:grpSpPr>
        <p:sp>
          <p:nvSpPr>
            <p:cNvPr id="10" name="TextBox 10"/>
            <p:cNvSpPr txBox="1"/>
            <p:nvPr/>
          </p:nvSpPr>
          <p:spPr>
            <a:xfrm>
              <a:off x="0" y="-76200"/>
              <a:ext cx="11229426" cy="906930"/>
            </a:xfrm>
            <a:prstGeom prst="rect">
              <a:avLst/>
            </a:prstGeom>
          </p:spPr>
          <p:txBody>
            <a:bodyPr lIns="0" tIns="0" rIns="0" bIns="0" rtlCol="0" anchor="t">
              <a:spAutoFit/>
            </a:bodyPr>
            <a:lstStyle/>
            <a:p>
              <a:pPr>
                <a:lnSpc>
                  <a:spcPts val="5757"/>
                </a:lnSpc>
                <a:spcBef>
                  <a:spcPct val="0"/>
                </a:spcBef>
              </a:pPr>
              <a:r>
                <a:rPr lang="en-US" sz="4112">
                  <a:solidFill>
                    <a:srgbClr val="FFFFFF"/>
                  </a:solidFill>
                  <a:latin typeface="IBM Plex Sans"/>
                </a:rPr>
                <a:t>Chỉ hiệu quả khi hoàn toàn tập trung</a:t>
              </a:r>
            </a:p>
          </p:txBody>
        </p:sp>
        <p:sp>
          <p:nvSpPr>
            <p:cNvPr id="11" name="TextBox 11"/>
            <p:cNvSpPr txBox="1"/>
            <p:nvPr/>
          </p:nvSpPr>
          <p:spPr>
            <a:xfrm>
              <a:off x="11899758" y="-76200"/>
              <a:ext cx="3073651" cy="911920"/>
            </a:xfrm>
            <a:prstGeom prst="rect">
              <a:avLst/>
            </a:prstGeom>
          </p:spPr>
          <p:txBody>
            <a:bodyPr lIns="0" tIns="0" rIns="0" bIns="0" rtlCol="0" anchor="t">
              <a:spAutoFit/>
            </a:bodyPr>
            <a:lstStyle/>
            <a:p>
              <a:pPr algn="r">
                <a:lnSpc>
                  <a:spcPts val="5757"/>
                </a:lnSpc>
                <a:spcBef>
                  <a:spcPct val="0"/>
                </a:spcBef>
              </a:pPr>
              <a:r>
                <a:rPr lang="en-US" sz="4112">
                  <a:solidFill>
                    <a:srgbClr val="3EDAD8"/>
                  </a:solidFill>
                  <a:latin typeface="IBM Plex Sans Bold"/>
                </a:rPr>
                <a:t>#02</a:t>
              </a:r>
            </a:p>
          </p:txBody>
        </p:sp>
      </p:grpSp>
      <p:grpSp>
        <p:nvGrpSpPr>
          <p:cNvPr id="12" name="Group 12"/>
          <p:cNvGrpSpPr/>
          <p:nvPr/>
        </p:nvGrpSpPr>
        <p:grpSpPr>
          <a:xfrm>
            <a:off x="6303386" y="7960512"/>
            <a:ext cx="11230057" cy="622426"/>
            <a:chOff x="0" y="0"/>
            <a:chExt cx="14973409" cy="829901"/>
          </a:xfrm>
        </p:grpSpPr>
        <p:sp>
          <p:nvSpPr>
            <p:cNvPr id="13" name="TextBox 13"/>
            <p:cNvSpPr txBox="1"/>
            <p:nvPr/>
          </p:nvSpPr>
          <p:spPr>
            <a:xfrm>
              <a:off x="0" y="-76200"/>
              <a:ext cx="11229426" cy="906930"/>
            </a:xfrm>
            <a:prstGeom prst="rect">
              <a:avLst/>
            </a:prstGeom>
          </p:spPr>
          <p:txBody>
            <a:bodyPr lIns="0" tIns="0" rIns="0" bIns="0" rtlCol="0" anchor="t">
              <a:spAutoFit/>
            </a:bodyPr>
            <a:lstStyle/>
            <a:p>
              <a:pPr>
                <a:lnSpc>
                  <a:spcPts val="5757"/>
                </a:lnSpc>
                <a:spcBef>
                  <a:spcPct val="0"/>
                </a:spcBef>
              </a:pPr>
              <a:r>
                <a:rPr lang="en-US" sz="4112">
                  <a:solidFill>
                    <a:srgbClr val="FFFFFF"/>
                  </a:solidFill>
                  <a:latin typeface="IBM Plex Sans"/>
                </a:rPr>
                <a:t>Phát sinh chi phí dự án</a:t>
              </a:r>
            </a:p>
          </p:txBody>
        </p:sp>
        <p:sp>
          <p:nvSpPr>
            <p:cNvPr id="14" name="TextBox 14"/>
            <p:cNvSpPr txBox="1"/>
            <p:nvPr/>
          </p:nvSpPr>
          <p:spPr>
            <a:xfrm>
              <a:off x="11899758" y="-76200"/>
              <a:ext cx="3073651" cy="906930"/>
            </a:xfrm>
            <a:prstGeom prst="rect">
              <a:avLst/>
            </a:prstGeom>
          </p:spPr>
          <p:txBody>
            <a:bodyPr lIns="0" tIns="0" rIns="0" bIns="0" rtlCol="0" anchor="t">
              <a:spAutoFit/>
            </a:bodyPr>
            <a:lstStyle/>
            <a:p>
              <a:pPr algn="r">
                <a:lnSpc>
                  <a:spcPts val="5757"/>
                </a:lnSpc>
                <a:spcBef>
                  <a:spcPct val="0"/>
                </a:spcBef>
              </a:pPr>
              <a:r>
                <a:rPr lang="en-US" sz="4112">
                  <a:solidFill>
                    <a:srgbClr val="3EDAD8"/>
                  </a:solidFill>
                  <a:latin typeface="IBM Plex Sans Bold"/>
                </a:rPr>
                <a:t>#04</a:t>
              </a:r>
            </a:p>
          </p:txBody>
        </p:sp>
      </p:grpSp>
      <p:grpSp>
        <p:nvGrpSpPr>
          <p:cNvPr id="15" name="Group 15"/>
          <p:cNvGrpSpPr/>
          <p:nvPr/>
        </p:nvGrpSpPr>
        <p:grpSpPr>
          <a:xfrm>
            <a:off x="6303386" y="6119937"/>
            <a:ext cx="11230057" cy="259608"/>
            <a:chOff x="0" y="0"/>
            <a:chExt cx="14973409" cy="346144"/>
          </a:xfrm>
        </p:grpSpPr>
        <p:sp>
          <p:nvSpPr>
            <p:cNvPr id="16" name="TextBox 16"/>
            <p:cNvSpPr txBox="1"/>
            <p:nvPr/>
          </p:nvSpPr>
          <p:spPr>
            <a:xfrm>
              <a:off x="0" y="-76200"/>
              <a:ext cx="11231785" cy="906930"/>
            </a:xfrm>
            <a:prstGeom prst="rect">
              <a:avLst/>
            </a:prstGeom>
          </p:spPr>
          <p:txBody>
            <a:bodyPr lIns="0" tIns="0" rIns="0" bIns="0" rtlCol="0" anchor="t">
              <a:spAutoFit/>
            </a:bodyPr>
            <a:lstStyle/>
            <a:p>
              <a:pPr>
                <a:lnSpc>
                  <a:spcPts val="5757"/>
                </a:lnSpc>
              </a:pPr>
              <a:r>
                <a:rPr lang="en-US" sz="4112">
                  <a:solidFill>
                    <a:srgbClr val="FFFFFF"/>
                  </a:solidFill>
                  <a:latin typeface="IBM Plex Sans"/>
                </a:rPr>
                <a:t>Ảnh hưởng tới tiến độ dự án</a:t>
              </a:r>
            </a:p>
          </p:txBody>
        </p:sp>
        <p:sp>
          <p:nvSpPr>
            <p:cNvPr id="17" name="TextBox 17"/>
            <p:cNvSpPr txBox="1"/>
            <p:nvPr/>
          </p:nvSpPr>
          <p:spPr>
            <a:xfrm>
              <a:off x="11899758" y="410889"/>
              <a:ext cx="3073651" cy="911920"/>
            </a:xfrm>
            <a:prstGeom prst="rect">
              <a:avLst/>
            </a:prstGeom>
          </p:spPr>
          <p:txBody>
            <a:bodyPr lIns="0" tIns="0" rIns="0" bIns="0" rtlCol="0" anchor="t">
              <a:spAutoFit/>
            </a:bodyPr>
            <a:lstStyle/>
            <a:p>
              <a:pPr algn="r">
                <a:lnSpc>
                  <a:spcPts val="5757"/>
                </a:lnSpc>
                <a:spcBef>
                  <a:spcPct val="0"/>
                </a:spcBef>
              </a:pPr>
              <a:r>
                <a:rPr lang="en-US" sz="4112">
                  <a:solidFill>
                    <a:srgbClr val="3EDAD8"/>
                  </a:solidFill>
                  <a:latin typeface="IBM Plex Sans Bold"/>
                </a:rPr>
                <a:t>#03</a:t>
              </a:r>
            </a:p>
          </p:txBody>
        </p:sp>
      </p:grpSp>
      <p:grpSp>
        <p:nvGrpSpPr>
          <p:cNvPr id="18" name="Group 18"/>
          <p:cNvGrpSpPr/>
          <p:nvPr/>
        </p:nvGrpSpPr>
        <p:grpSpPr>
          <a:xfrm>
            <a:off x="16699204" y="9258300"/>
            <a:ext cx="560096" cy="1028700"/>
            <a:chOff x="0" y="0"/>
            <a:chExt cx="189465" cy="347980"/>
          </a:xfrm>
        </p:grpSpPr>
        <p:sp>
          <p:nvSpPr>
            <p:cNvPr id="19" name="Freeform 19"/>
            <p:cNvSpPr/>
            <p:nvPr/>
          </p:nvSpPr>
          <p:spPr>
            <a:xfrm>
              <a:off x="0" y="0"/>
              <a:ext cx="189465" cy="347980"/>
            </a:xfrm>
            <a:custGeom>
              <a:avLst/>
              <a:gdLst/>
              <a:ahLst/>
              <a:cxnLst/>
              <a:rect l="l" t="t" r="r" b="b"/>
              <a:pathLst>
                <a:path w="189465" h="347980">
                  <a:moveTo>
                    <a:pt x="0" y="0"/>
                  </a:moveTo>
                  <a:lnTo>
                    <a:pt x="189465" y="0"/>
                  </a:lnTo>
                  <a:lnTo>
                    <a:pt x="189465" y="347980"/>
                  </a:lnTo>
                  <a:lnTo>
                    <a:pt x="0" y="347980"/>
                  </a:lnTo>
                  <a:close/>
                </a:path>
              </a:pathLst>
            </a:custGeom>
            <a:solidFill>
              <a:srgbClr val="3EDAD8"/>
            </a:solidFill>
          </p:spPr>
        </p:sp>
      </p:gr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921</Words>
  <Application>Microsoft Office PowerPoint</Application>
  <PresentationFormat>Custom</PresentationFormat>
  <Paragraphs>98</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Arimo</vt:lpstr>
      <vt:lpstr>IBM Plex Sans Bold</vt:lpstr>
      <vt:lpstr>Calibri</vt:lpstr>
      <vt:lpstr>Arial</vt:lpstr>
      <vt:lpstr>IBM Plex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dương Các thành phần Cùng kích thước &amp; Giả lập Công nghệ trong Giáo dục Bản thuyết trình Công nghệ</dc:title>
  <cp:lastModifiedBy>TVivian</cp:lastModifiedBy>
  <cp:revision>3</cp:revision>
  <dcterms:created xsi:type="dcterms:W3CDTF">2006-08-16T00:00:00Z</dcterms:created>
  <dcterms:modified xsi:type="dcterms:W3CDTF">2023-06-19T03:54:28Z</dcterms:modified>
  <dc:identifier>DAFQzBr0UYs</dc:identifier>
</cp:coreProperties>
</file>